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notesSlides/notesSlide12.xml" ContentType="application/vnd.openxmlformats-officedocument.presentationml.notes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Default Extension="pdf" ContentType="application/pdf"/>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10" r:id="rId1"/>
  </p:sldMasterIdLst>
  <p:notesMasterIdLst>
    <p:notesMasterId r:id="rId21"/>
  </p:notesMasterIdLst>
  <p:sldIdLst>
    <p:sldId id="256" r:id="rId2"/>
    <p:sldId id="267" r:id="rId3"/>
    <p:sldId id="285" r:id="rId4"/>
    <p:sldId id="283" r:id="rId5"/>
    <p:sldId id="286" r:id="rId6"/>
    <p:sldId id="268" r:id="rId7"/>
    <p:sldId id="284" r:id="rId8"/>
    <p:sldId id="269" r:id="rId9"/>
    <p:sldId id="271" r:id="rId10"/>
    <p:sldId id="270" r:id="rId11"/>
    <p:sldId id="272" r:id="rId12"/>
    <p:sldId id="278" r:id="rId13"/>
    <p:sldId id="279" r:id="rId14"/>
    <p:sldId id="280" r:id="rId15"/>
    <p:sldId id="281" r:id="rId16"/>
    <p:sldId id="273" r:id="rId17"/>
    <p:sldId id="274" r:id="rId18"/>
    <p:sldId id="282"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4730" autoAdjust="0"/>
    <p:restoredTop sz="71409" autoAdjust="0"/>
  </p:normalViewPr>
  <p:slideViewPr>
    <p:cSldViewPr snapToGrid="0" snapToObjects="1">
      <p:cViewPr varScale="1">
        <p:scale>
          <a:sx n="78" d="100"/>
          <a:sy n="78" d="100"/>
        </p:scale>
        <p:origin x="-1320" y="-11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97" d="100"/>
          <a:sy n="97" d="100"/>
        </p:scale>
        <p:origin x="-2704" y="39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6106FB-2224-5F46-AF6E-D6EFC0AF6FF1}" type="datetimeFigureOut">
              <a:rPr lang="en-US" smtClean="0"/>
              <a:pPr/>
              <a:t>7/22/10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3A1BEF-C4A3-374C-94A8-68522EF667D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am John from CrowdFlower, and we’ll be talking about some methods we used to ensure quality in a crowdsourced search relevance evaluation task.</a:t>
            </a:r>
          </a:p>
          <a:p>
            <a:endParaRPr lang="en-US" dirty="0" smtClean="0"/>
          </a:p>
          <a:p>
            <a:r>
              <a:rPr lang="en-US" dirty="0" smtClean="0"/>
              <a:t>First some background and motivation.</a:t>
            </a:r>
          </a:p>
          <a:p>
            <a:endParaRPr lang="en-US" dirty="0" smtClean="0"/>
          </a:p>
          <a:p>
            <a:r>
              <a:rPr lang="en-US" dirty="0" smtClean="0"/>
              <a:t>NEXT</a:t>
            </a:r>
            <a:endParaRPr lang="en-US" dirty="0"/>
          </a:p>
        </p:txBody>
      </p:sp>
      <p:sp>
        <p:nvSpPr>
          <p:cNvPr id="4" name="Slide Number Placeholder 3"/>
          <p:cNvSpPr>
            <a:spLocks noGrp="1"/>
          </p:cNvSpPr>
          <p:nvPr>
            <p:ph type="sldNum" sz="quarter" idx="10"/>
          </p:nvPr>
        </p:nvSpPr>
        <p:spPr/>
        <p:txBody>
          <a:bodyPr/>
          <a:lstStyle/>
          <a:p>
            <a:fld id="{993A1BEF-C4A3-374C-94A8-68522EF667D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ran</a:t>
            </a:r>
            <a:r>
              <a:rPr lang="en-US" baseline="0" dirty="0" smtClean="0"/>
              <a:t> a round-robin of workers into the simultaneously running experiments. We posted the HIT in such a way so that only one HIT showed up on Turk.</a:t>
            </a:r>
          </a:p>
          <a:p>
            <a:endParaRPr lang="en-US" baseline="0" dirty="0" smtClean="0"/>
          </a:p>
          <a:p>
            <a:r>
              <a:rPr lang="en-US" baseline="0" dirty="0" smtClean="0"/>
              <a:t>We stored workers on our servers so that if a worker left and then returned, they would be returned to the same experiment.</a:t>
            </a:r>
            <a:endParaRPr lang="en-US" dirty="0"/>
          </a:p>
        </p:txBody>
      </p:sp>
      <p:sp>
        <p:nvSpPr>
          <p:cNvPr id="4" name="Slide Number Placeholder 3"/>
          <p:cNvSpPr>
            <a:spLocks noGrp="1"/>
          </p:cNvSpPr>
          <p:nvPr>
            <p:ph type="sldNum" sz="quarter" idx="10"/>
          </p:nvPr>
        </p:nvSpPr>
        <p:spPr/>
        <p:txBody>
          <a:bodyPr/>
          <a:lstStyle/>
          <a:p>
            <a:fld id="{993A1BEF-C4A3-374C-94A8-68522EF667D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3A1BEF-C4A3-374C-94A8-68522EF667D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Task design:</a:t>
            </a:r>
            <a:r>
              <a:rPr lang="en-US" baseline="0" dirty="0" smtClean="0"/>
              <a:t> what metric should I pay attention to.</a:t>
            </a:r>
            <a:endParaRPr lang="en-US" dirty="0"/>
          </a:p>
        </p:txBody>
      </p:sp>
      <p:sp>
        <p:nvSpPr>
          <p:cNvPr id="4" name="Slide Number Placeholder 3"/>
          <p:cNvSpPr>
            <a:spLocks noGrp="1"/>
          </p:cNvSpPr>
          <p:nvPr>
            <p:ph type="sldNum" sz="quarter" idx="10"/>
          </p:nvPr>
        </p:nvSpPr>
        <p:spPr/>
        <p:txBody>
          <a:bodyPr/>
          <a:lstStyle/>
          <a:p>
            <a:fld id="{993A1BEF-C4A3-374C-94A8-68522EF667D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 worker accuracy</a:t>
            </a:r>
            <a:r>
              <a:rPr lang="en-US" baseline="0" dirty="0" smtClean="0"/>
              <a:t> went up from 1 to 5.  This is misleading because the underlying distribution is skewed in this direction.</a:t>
            </a:r>
          </a:p>
          <a:p>
            <a:endParaRPr lang="en-US" baseline="0" dirty="0" smtClean="0"/>
          </a:p>
          <a:p>
            <a:r>
              <a:rPr lang="en-US" baseline="0" dirty="0" smtClean="0"/>
              <a:t>What we notice is that precision peaks in the the cell where answers were random in other words had maximum entropy.</a:t>
            </a:r>
          </a:p>
          <a:p>
            <a:endParaRPr lang="en-US" baseline="0" dirty="0" smtClean="0"/>
          </a:p>
          <a:p>
            <a:r>
              <a:rPr lang="en-US" baseline="0" dirty="0" smtClean="0"/>
              <a:t>1 and 5 skewed positive negative respectively.</a:t>
            </a:r>
          </a:p>
          <a:p>
            <a:endParaRPr lang="en-US" baseline="0" dirty="0" smtClean="0"/>
          </a:p>
          <a:p>
            <a:r>
              <a:rPr lang="en-US" baseline="0" dirty="0" smtClean="0"/>
              <a:t>Highlight a cell so we can see the max precision</a:t>
            </a:r>
            <a:endParaRPr lang="en-US" dirty="0"/>
          </a:p>
        </p:txBody>
      </p:sp>
      <p:sp>
        <p:nvSpPr>
          <p:cNvPr id="4" name="Slide Number Placeholder 3"/>
          <p:cNvSpPr>
            <a:spLocks noGrp="1"/>
          </p:cNvSpPr>
          <p:nvPr>
            <p:ph type="sldNum" sz="quarter" idx="10"/>
          </p:nvPr>
        </p:nvSpPr>
        <p:spPr/>
        <p:txBody>
          <a:bodyPr/>
          <a:lstStyle/>
          <a:p>
            <a:fld id="{993A1BEF-C4A3-374C-94A8-68522EF667D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confident</a:t>
            </a:r>
            <a:r>
              <a:rPr lang="en-US" baseline="0" dirty="0" smtClean="0"/>
              <a:t> do I feel about these results?</a:t>
            </a:r>
            <a:endParaRPr lang="en-US" dirty="0"/>
          </a:p>
        </p:txBody>
      </p:sp>
      <p:sp>
        <p:nvSpPr>
          <p:cNvPr id="4" name="Slide Number Placeholder 3"/>
          <p:cNvSpPr>
            <a:spLocks noGrp="1"/>
          </p:cNvSpPr>
          <p:nvPr>
            <p:ph type="sldNum" sz="quarter" idx="10"/>
          </p:nvPr>
        </p:nvSpPr>
        <p:spPr/>
        <p:txBody>
          <a:bodyPr/>
          <a:lstStyle/>
          <a:p>
            <a:fld id="{993A1BEF-C4A3-374C-94A8-68522EF667D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Notice that when the skew o</a:t>
            </a:r>
            <a:r>
              <a:rPr lang="en-US" baseline="0" dirty="0" smtClean="0"/>
              <a:t>f the training questions matched the underlying distribution, recall exceeded precision, indicating that workers overall aggregated</a:t>
            </a:r>
            <a:endParaRPr lang="en-US" dirty="0" smtClean="0"/>
          </a:p>
          <a:p>
            <a:endParaRPr lang="en-US" dirty="0" smtClean="0"/>
          </a:p>
          <a:p>
            <a:r>
              <a:rPr lang="en-US" dirty="0" smtClean="0"/>
              <a:t>Bolding</a:t>
            </a:r>
          </a:p>
          <a:p>
            <a:endParaRPr lang="en-US" dirty="0" smtClean="0"/>
          </a:p>
          <a:p>
            <a:r>
              <a:rPr lang="en-US" dirty="0" smtClean="0"/>
              <a:t>D-prime</a:t>
            </a:r>
          </a:p>
          <a:p>
            <a:endParaRPr lang="en-US" dirty="0"/>
          </a:p>
        </p:txBody>
      </p:sp>
      <p:sp>
        <p:nvSpPr>
          <p:cNvPr id="4" name="Slide Number Placeholder 3"/>
          <p:cNvSpPr>
            <a:spLocks noGrp="1"/>
          </p:cNvSpPr>
          <p:nvPr>
            <p:ph type="sldNum" sz="quarter" idx="10"/>
          </p:nvPr>
        </p:nvSpPr>
        <p:spPr/>
        <p:txBody>
          <a:bodyPr/>
          <a:lstStyle/>
          <a:p>
            <a:fld id="{993A1BEF-C4A3-374C-94A8-68522EF667D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distribution.</a:t>
            </a:r>
          </a:p>
          <a:p>
            <a:r>
              <a:rPr lang="en-US" sz="1200" kern="1200" baseline="0" dirty="0" smtClean="0">
                <a:solidFill>
                  <a:schemeClr val="tx1"/>
                </a:solidFill>
                <a:latin typeface="+mn-lt"/>
                <a:ea typeface="+mn-ea"/>
                <a:cs typeface="+mn-cs"/>
              </a:rPr>
              <a:t>We found that workers yielded greater precision on </a:t>
            </a:r>
            <a:r>
              <a:rPr lang="en-US" sz="1200" kern="1200" baseline="0" dirty="0" err="1" smtClean="0">
                <a:solidFill>
                  <a:schemeClr val="tx1"/>
                </a:solidFill>
                <a:latin typeface="+mn-lt"/>
                <a:ea typeface="+mn-ea"/>
                <a:cs typeface="+mn-cs"/>
              </a:rPr>
              <a:t>iden</a:t>
            </a:r>
            <a:r>
              <a:rPr lang="en-US" sz="1200" kern="1200" baseline="0" dirty="0" smtClean="0">
                <a:solidFill>
                  <a:schemeClr val="tx1"/>
                </a:solidFill>
                <a:latin typeface="+mn-lt"/>
                <a:ea typeface="+mn-ea"/>
                <a:cs typeface="+mn-cs"/>
              </a:rPr>
              <a:t>-</a:t>
            </a:r>
          </a:p>
          <a:p>
            <a:r>
              <a:rPr lang="en-US" sz="1200" kern="1200" baseline="0" dirty="0" err="1" smtClean="0">
                <a:solidFill>
                  <a:schemeClr val="tx1"/>
                </a:solidFill>
                <a:latin typeface="+mn-lt"/>
                <a:ea typeface="+mn-ea"/>
                <a:cs typeface="+mn-cs"/>
              </a:rPr>
              <a:t>tifying</a:t>
            </a:r>
            <a:r>
              <a:rPr lang="en-US" sz="1200" kern="1200" baseline="0" dirty="0" smtClean="0">
                <a:solidFill>
                  <a:schemeClr val="tx1"/>
                </a:solidFill>
                <a:latin typeface="+mn-lt"/>
                <a:ea typeface="+mn-ea"/>
                <a:cs typeface="+mn-cs"/>
              </a:rPr>
              <a:t> \Not Matching" items when they were trained on</a:t>
            </a:r>
          </a:p>
          <a:p>
            <a:r>
              <a:rPr lang="en-US" sz="1200" kern="1200" baseline="0" dirty="0" smtClean="0">
                <a:solidFill>
                  <a:schemeClr val="tx1"/>
                </a:solidFill>
                <a:latin typeface="+mn-lt"/>
                <a:ea typeface="+mn-ea"/>
                <a:cs typeface="+mn-cs"/>
              </a:rPr>
              <a:t>a training set with a more uniform distribution of correct</a:t>
            </a:r>
          </a:p>
          <a:p>
            <a:r>
              <a:rPr lang="en-US" sz="1200" kern="1200" baseline="0" dirty="0" smtClean="0">
                <a:solidFill>
                  <a:schemeClr val="tx1"/>
                </a:solidFill>
                <a:latin typeface="+mn-lt"/>
                <a:ea typeface="+mn-ea"/>
                <a:cs typeface="+mn-cs"/>
              </a:rPr>
              <a:t>answers. Results aggregated by majority vote had greater</a:t>
            </a:r>
          </a:p>
          <a:p>
            <a:r>
              <a:rPr lang="en-US" sz="1200" kern="1200" baseline="0" dirty="0" smtClean="0">
                <a:solidFill>
                  <a:schemeClr val="tx1"/>
                </a:solidFill>
                <a:latin typeface="+mn-lt"/>
                <a:ea typeface="+mn-ea"/>
                <a:cs typeface="+mn-cs"/>
              </a:rPr>
              <a:t>accuracy even though the test set had a skewed distribution</a:t>
            </a:r>
          </a:p>
          <a:p>
            <a:r>
              <a:rPr lang="en-US" sz="1200" kern="1200" baseline="0" dirty="0" smtClean="0">
                <a:solidFill>
                  <a:schemeClr val="tx1"/>
                </a:solidFill>
                <a:latin typeface="+mn-lt"/>
                <a:ea typeface="+mn-ea"/>
                <a:cs typeface="+mn-cs"/>
              </a:rPr>
              <a:t>towards \Not Matching" items.</a:t>
            </a:r>
          </a:p>
          <a:p>
            <a:r>
              <a:rPr lang="en-US" sz="1200" kern="1200" baseline="0" dirty="0" smtClean="0">
                <a:solidFill>
                  <a:schemeClr val="tx1"/>
                </a:solidFill>
                <a:latin typeface="+mn-lt"/>
                <a:ea typeface="+mn-ea"/>
                <a:cs typeface="+mn-cs"/>
              </a:rPr>
              <a:t>Workers are very adept at realizing that items are heavily</a:t>
            </a:r>
          </a:p>
          <a:p>
            <a:r>
              <a:rPr lang="en-US" sz="1200" kern="1200" baseline="0" dirty="0" smtClean="0">
                <a:solidFill>
                  <a:schemeClr val="tx1"/>
                </a:solidFill>
                <a:latin typeface="+mn-lt"/>
                <a:ea typeface="+mn-ea"/>
                <a:cs typeface="+mn-cs"/>
              </a:rPr>
              <a:t>skewed to a certain label (an anchoring </a:t>
            </a:r>
            <a:r>
              <a:rPr lang="en-US" sz="1200" kern="1200" baseline="0" dirty="0" err="1" smtClean="0">
                <a:solidFill>
                  <a:schemeClr val="tx1"/>
                </a:solidFill>
                <a:latin typeface="+mn-lt"/>
                <a:ea typeface="+mn-ea"/>
                <a:cs typeface="+mn-cs"/>
              </a:rPr>
              <a:t>eect</a:t>
            </a:r>
            <a:r>
              <a:rPr lang="en-US" sz="1200" kern="1200" baseline="0" dirty="0" smtClean="0">
                <a:solidFill>
                  <a:schemeClr val="tx1"/>
                </a:solidFill>
                <a:latin typeface="+mn-lt"/>
                <a:ea typeface="+mn-ea"/>
                <a:cs typeface="+mn-cs"/>
              </a:rPr>
              <a:t>) and may be</a:t>
            </a:r>
          </a:p>
          <a:p>
            <a:r>
              <a:rPr lang="en-US" sz="1200" kern="1200" baseline="0" dirty="0" smtClean="0">
                <a:solidFill>
                  <a:schemeClr val="tx1"/>
                </a:solidFill>
                <a:latin typeface="+mn-lt"/>
                <a:ea typeface="+mn-ea"/>
                <a:cs typeface="+mn-cs"/>
              </a:rPr>
              <a:t>predisposed to select the label with the highest prior. Work-</a:t>
            </a:r>
          </a:p>
          <a:p>
            <a:r>
              <a:rPr lang="en-US" sz="1200" kern="1200" baseline="0" dirty="0" err="1" smtClean="0">
                <a:solidFill>
                  <a:schemeClr val="tx1"/>
                </a:solidFill>
                <a:latin typeface="+mn-lt"/>
                <a:ea typeface="+mn-ea"/>
                <a:cs typeface="+mn-cs"/>
              </a:rPr>
              <a:t>ers</a:t>
            </a:r>
            <a:r>
              <a:rPr lang="en-US" sz="1200" kern="1200" baseline="0" dirty="0" smtClean="0">
                <a:solidFill>
                  <a:schemeClr val="tx1"/>
                </a:solidFill>
                <a:latin typeface="+mn-lt"/>
                <a:ea typeface="+mn-ea"/>
                <a:cs typeface="+mn-cs"/>
              </a:rPr>
              <a:t> would then be more likely to miss items that deviate</a:t>
            </a:r>
          </a:p>
          <a:p>
            <a:r>
              <a:rPr lang="en-US" sz="1200" kern="1200" baseline="0" dirty="0" smtClean="0">
                <a:solidFill>
                  <a:schemeClr val="tx1"/>
                </a:solidFill>
                <a:latin typeface="+mn-lt"/>
                <a:ea typeface="+mn-ea"/>
                <a:cs typeface="+mn-cs"/>
              </a:rPr>
              <a:t>from their expectations. Thus in this learning environment,</a:t>
            </a:r>
          </a:p>
          <a:p>
            <a:r>
              <a:rPr lang="en-US" sz="1200" kern="1200" baseline="0" dirty="0" smtClean="0">
                <a:solidFill>
                  <a:schemeClr val="tx1"/>
                </a:solidFill>
                <a:latin typeface="+mn-lt"/>
                <a:ea typeface="+mn-ea"/>
                <a:cs typeface="+mn-cs"/>
              </a:rPr>
              <a:t>training questions should predispose no bias.</a:t>
            </a:r>
          </a:p>
          <a:p>
            <a:r>
              <a:rPr lang="en-US" sz="1200" kern="1200" baseline="0" dirty="0" smtClean="0">
                <a:solidFill>
                  <a:schemeClr val="tx1"/>
                </a:solidFill>
                <a:latin typeface="+mn-lt"/>
                <a:ea typeface="+mn-ea"/>
                <a:cs typeface="+mn-cs"/>
              </a:rPr>
              <a:t>This phenomenon may be due in part to workers' ability</a:t>
            </a:r>
          </a:p>
          <a:p>
            <a:r>
              <a:rPr lang="en-US" sz="1200" kern="1200" baseline="0" dirty="0" smtClean="0">
                <a:solidFill>
                  <a:schemeClr val="tx1"/>
                </a:solidFill>
                <a:latin typeface="+mn-lt"/>
                <a:ea typeface="+mn-ea"/>
                <a:cs typeface="+mn-cs"/>
              </a:rPr>
              <a:t>to learn testing data as they are exposed to it. Machine-</a:t>
            </a:r>
          </a:p>
          <a:p>
            <a:r>
              <a:rPr lang="en-US" sz="1200" kern="1200" baseline="0" dirty="0" smtClean="0">
                <a:solidFill>
                  <a:schemeClr val="tx1"/>
                </a:solidFill>
                <a:latin typeface="+mn-lt"/>
                <a:ea typeface="+mn-ea"/>
                <a:cs typeface="+mn-cs"/>
              </a:rPr>
              <a:t>learned </a:t>
            </a:r>
            <a:r>
              <a:rPr lang="en-US" sz="1200" kern="1200" baseline="0" dirty="0" err="1" smtClean="0">
                <a:solidFill>
                  <a:schemeClr val="tx1"/>
                </a:solidFill>
                <a:latin typeface="+mn-lt"/>
                <a:ea typeface="+mn-ea"/>
                <a:cs typeface="+mn-cs"/>
              </a:rPr>
              <a:t>classiers</a:t>
            </a:r>
            <a:r>
              <a:rPr lang="en-US" sz="1200" kern="1200" baseline="0" dirty="0" smtClean="0">
                <a:solidFill>
                  <a:schemeClr val="tx1"/>
                </a:solidFill>
                <a:latin typeface="+mn-lt"/>
                <a:ea typeface="+mn-ea"/>
                <a:cs typeface="+mn-cs"/>
              </a:rPr>
              <a:t> generally cannot learn from test data as</a:t>
            </a:r>
          </a:p>
          <a:p>
            <a:r>
              <a:rPr lang="en-US" sz="1200" kern="1200" baseline="0" dirty="0" smtClean="0">
                <a:solidFill>
                  <a:schemeClr val="tx1"/>
                </a:solidFill>
                <a:latin typeface="+mn-lt"/>
                <a:ea typeface="+mn-ea"/>
                <a:cs typeface="+mn-cs"/>
              </a:rPr>
              <a:t>it is processed, which is why it is so important to have </a:t>
            </a:r>
            <a:r>
              <a:rPr lang="en-US" sz="1200" kern="1200" baseline="0" dirty="0" err="1" smtClean="0">
                <a:solidFill>
                  <a:schemeClr val="tx1"/>
                </a:solidFill>
                <a:latin typeface="+mn-lt"/>
                <a:ea typeface="+mn-ea"/>
                <a:cs typeface="+mn-cs"/>
              </a:rPr>
              <a:t>ro</a:t>
            </a:r>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bust training sets. Humans are not machines, so when doing</a:t>
            </a:r>
          </a:p>
          <a:p>
            <a:r>
              <a:rPr lang="en-US" sz="1200" kern="1200" baseline="0" dirty="0" smtClean="0">
                <a:solidFill>
                  <a:schemeClr val="tx1"/>
                </a:solidFill>
                <a:latin typeface="+mn-lt"/>
                <a:ea typeface="+mn-ea"/>
                <a:cs typeface="+mn-cs"/>
              </a:rPr>
              <a:t>machine-learning-like tasks where we use humans as </a:t>
            </a:r>
            <a:r>
              <a:rPr lang="en-US" sz="1200" kern="1200" baseline="0" dirty="0" err="1" smtClean="0">
                <a:solidFill>
                  <a:schemeClr val="tx1"/>
                </a:solidFill>
                <a:latin typeface="+mn-lt"/>
                <a:ea typeface="+mn-ea"/>
                <a:cs typeface="+mn-cs"/>
              </a:rPr>
              <a:t>classi</a:t>
            </a:r>
            <a:r>
              <a:rPr lang="en-US" sz="1200" kern="1200" baseline="0" dirty="0" smtClean="0">
                <a:solidFill>
                  <a:schemeClr val="tx1"/>
                </a:solidFill>
                <a:latin typeface="+mn-lt"/>
                <a:ea typeface="+mn-ea"/>
                <a:cs typeface="+mn-cs"/>
              </a:rPr>
              <a:t>-</a:t>
            </a:r>
          </a:p>
          <a:p>
            <a:r>
              <a:rPr lang="en-US" sz="1200" kern="1200" baseline="0" dirty="0" err="1" smtClean="0">
                <a:solidFill>
                  <a:schemeClr val="tx1"/>
                </a:solidFill>
                <a:latin typeface="+mn-lt"/>
                <a:ea typeface="+mn-ea"/>
                <a:cs typeface="+mn-cs"/>
              </a:rPr>
              <a:t>ers</a:t>
            </a:r>
            <a:r>
              <a:rPr lang="en-US" sz="1200" kern="1200" baseline="0" dirty="0" smtClean="0">
                <a:solidFill>
                  <a:schemeClr val="tx1"/>
                </a:solidFill>
                <a:latin typeface="+mn-lt"/>
                <a:ea typeface="+mn-ea"/>
                <a:cs typeface="+mn-cs"/>
              </a:rPr>
              <a:t>, we must apply </a:t>
            </a:r>
            <a:r>
              <a:rPr lang="en-US" sz="1200" kern="1200" baseline="0" dirty="0" err="1" smtClean="0">
                <a:solidFill>
                  <a:schemeClr val="tx1"/>
                </a:solidFill>
                <a:latin typeface="+mn-lt"/>
                <a:ea typeface="+mn-ea"/>
                <a:cs typeface="+mn-cs"/>
              </a:rPr>
              <a:t>dierent</a:t>
            </a:r>
            <a:r>
              <a:rPr lang="en-US" sz="1200" kern="1200" baseline="0" dirty="0" smtClean="0">
                <a:solidFill>
                  <a:schemeClr val="tx1"/>
                </a:solidFill>
                <a:latin typeface="+mn-lt"/>
                <a:ea typeface="+mn-ea"/>
                <a:cs typeface="+mn-cs"/>
              </a:rPr>
              <a:t> techniques to train them. Tong</a:t>
            </a:r>
          </a:p>
          <a:p>
            <a:r>
              <a:rPr lang="en-US" sz="1200" kern="1200" baseline="0" dirty="0" smtClean="0">
                <a:solidFill>
                  <a:schemeClr val="tx1"/>
                </a:solidFill>
                <a:latin typeface="+mn-lt"/>
                <a:ea typeface="+mn-ea"/>
                <a:cs typeface="+mn-cs"/>
              </a:rPr>
              <a:t>et al [11] noted that incorporating active learning methods in</a:t>
            </a:r>
          </a:p>
          <a:p>
            <a:r>
              <a:rPr lang="en-US" sz="1200" kern="1200" baseline="0" dirty="0" smtClean="0">
                <a:solidFill>
                  <a:schemeClr val="tx1"/>
                </a:solidFill>
                <a:latin typeface="+mn-lt"/>
                <a:ea typeface="+mn-ea"/>
                <a:cs typeface="+mn-cs"/>
              </a:rPr>
              <a:t>training machine-learned </a:t>
            </a:r>
            <a:r>
              <a:rPr lang="en-US" sz="1200" kern="1200" baseline="0" dirty="0" err="1" smtClean="0">
                <a:solidFill>
                  <a:schemeClr val="tx1"/>
                </a:solidFill>
                <a:latin typeface="+mn-lt"/>
                <a:ea typeface="+mn-ea"/>
                <a:cs typeface="+mn-cs"/>
              </a:rPr>
              <a:t>classiers</a:t>
            </a:r>
            <a:r>
              <a:rPr lang="en-US" sz="1200" kern="1200" baseline="0" dirty="0" smtClean="0">
                <a:solidFill>
                  <a:schemeClr val="tx1"/>
                </a:solidFill>
                <a:latin typeface="+mn-lt"/>
                <a:ea typeface="+mn-ea"/>
                <a:cs typeface="+mn-cs"/>
              </a:rPr>
              <a:t> may </a:t>
            </a:r>
            <a:r>
              <a:rPr lang="en-US" sz="1200" kern="1200" baseline="0" dirty="0" err="1" smtClean="0">
                <a:solidFill>
                  <a:schemeClr val="tx1"/>
                </a:solidFill>
                <a:latin typeface="+mn-lt"/>
                <a:ea typeface="+mn-ea"/>
                <a:cs typeface="+mn-cs"/>
              </a:rPr>
              <a:t>oer</a:t>
            </a:r>
            <a:r>
              <a:rPr lang="en-US" sz="1200" kern="1200" baseline="0" dirty="0" smtClean="0">
                <a:solidFill>
                  <a:schemeClr val="tx1"/>
                </a:solidFill>
                <a:latin typeface="+mn-lt"/>
                <a:ea typeface="+mn-ea"/>
                <a:cs typeface="+mn-cs"/>
              </a:rPr>
              <a:t> improvements</a:t>
            </a:r>
          </a:p>
          <a:p>
            <a:r>
              <a:rPr lang="en-US" sz="1200" kern="1200" baseline="0" dirty="0" smtClean="0">
                <a:solidFill>
                  <a:schemeClr val="tx1"/>
                </a:solidFill>
                <a:latin typeface="+mn-lt"/>
                <a:ea typeface="+mn-ea"/>
                <a:cs typeface="+mn-cs"/>
              </a:rPr>
              <a:t>to traditional methods. This result may also imply that</a:t>
            </a:r>
          </a:p>
          <a:p>
            <a:r>
              <a:rPr lang="en-US" sz="1200" kern="1200" baseline="0" dirty="0" smtClean="0">
                <a:solidFill>
                  <a:schemeClr val="tx1"/>
                </a:solidFill>
                <a:latin typeface="+mn-lt"/>
                <a:ea typeface="+mn-ea"/>
                <a:cs typeface="+mn-cs"/>
              </a:rPr>
              <a:t>strategies for training humans could inform future research</a:t>
            </a:r>
          </a:p>
          <a:p>
            <a:r>
              <a:rPr lang="en-US" sz="1200" kern="1200" baseline="0" dirty="0" smtClean="0">
                <a:solidFill>
                  <a:schemeClr val="tx1"/>
                </a:solidFill>
                <a:latin typeface="+mn-lt"/>
                <a:ea typeface="+mn-ea"/>
                <a:cs typeface="+mn-cs"/>
              </a:rPr>
              <a:t>on machine learning algorithms.</a:t>
            </a:r>
          </a:p>
          <a:p>
            <a:r>
              <a:rPr lang="en-US" sz="1200" kern="1200" baseline="0" dirty="0" smtClean="0">
                <a:solidFill>
                  <a:schemeClr val="tx1"/>
                </a:solidFill>
                <a:latin typeface="+mn-lt"/>
                <a:ea typeface="+mn-ea"/>
                <a:cs typeface="+mn-cs"/>
              </a:rPr>
              <a:t>This experiment suggests broader implications for </a:t>
            </a:r>
            <a:r>
              <a:rPr lang="en-US" sz="1200" kern="1200" baseline="0" dirty="0" err="1" smtClean="0">
                <a:solidFill>
                  <a:schemeClr val="tx1"/>
                </a:solidFill>
                <a:latin typeface="+mn-lt"/>
                <a:ea typeface="+mn-ea"/>
                <a:cs typeface="+mn-cs"/>
              </a:rPr>
              <a:t>prac</a:t>
            </a:r>
            <a:r>
              <a:rPr lang="en-US" sz="1200" kern="1200" baseline="0" dirty="0" smtClean="0">
                <a:solidFill>
                  <a:schemeClr val="tx1"/>
                </a:solidFill>
                <a:latin typeface="+mn-lt"/>
                <a:ea typeface="+mn-ea"/>
                <a:cs typeface="+mn-cs"/>
              </a:rPr>
              <a:t>-</a:t>
            </a:r>
          </a:p>
          <a:p>
            <a:r>
              <a:rPr lang="en-US" sz="1200" kern="1200" baseline="0" dirty="0" err="1" smtClean="0">
                <a:solidFill>
                  <a:schemeClr val="tx1"/>
                </a:solidFill>
                <a:latin typeface="+mn-lt"/>
                <a:ea typeface="+mn-ea"/>
                <a:cs typeface="+mn-cs"/>
              </a:rPr>
              <a:t>titioners</a:t>
            </a:r>
            <a:r>
              <a:rPr lang="en-US" sz="1200" kern="1200" baseline="0" dirty="0" smtClean="0">
                <a:solidFill>
                  <a:schemeClr val="tx1"/>
                </a:solidFill>
                <a:latin typeface="+mn-lt"/>
                <a:ea typeface="+mn-ea"/>
                <a:cs typeface="+mn-cs"/>
              </a:rPr>
              <a:t>; namely that a dynamic learning environment can</a:t>
            </a:r>
          </a:p>
          <a:p>
            <a:r>
              <a:rPr lang="en-US" sz="1200" kern="1200" baseline="0" dirty="0" smtClean="0">
                <a:solidFill>
                  <a:schemeClr val="tx1"/>
                </a:solidFill>
                <a:latin typeface="+mn-lt"/>
                <a:ea typeface="+mn-ea"/>
                <a:cs typeface="+mn-cs"/>
              </a:rPr>
              <a:t>be used strategically to: 1) identify unethical workers and</a:t>
            </a:r>
          </a:p>
          <a:p>
            <a:r>
              <a:rPr lang="en-US" sz="1200" kern="1200" baseline="0" dirty="0" smtClean="0">
                <a:solidFill>
                  <a:schemeClr val="tx1"/>
                </a:solidFill>
                <a:latin typeface="+mn-lt"/>
                <a:ea typeface="+mn-ea"/>
                <a:cs typeface="+mn-cs"/>
              </a:rPr>
              <a:t>2) train ethical workers more </a:t>
            </a:r>
            <a:r>
              <a:rPr lang="en-US" sz="1200" kern="1200" baseline="0" dirty="0" err="1" smtClean="0">
                <a:solidFill>
                  <a:schemeClr val="tx1"/>
                </a:solidFill>
                <a:latin typeface="+mn-lt"/>
                <a:ea typeface="+mn-ea"/>
                <a:cs typeface="+mn-cs"/>
              </a:rPr>
              <a:t>eectively</a:t>
            </a:r>
            <a:r>
              <a:rPr lang="en-US" sz="1200" kern="1200" baseline="0" dirty="0" smtClean="0">
                <a:solidFill>
                  <a:schemeClr val="tx1"/>
                </a:solidFill>
                <a:latin typeface="+mn-lt"/>
                <a:ea typeface="+mn-ea"/>
                <a:cs typeface="+mn-cs"/>
              </a:rPr>
              <a:t>. However, the at-</a:t>
            </a:r>
          </a:p>
          <a:p>
            <a:r>
              <a:rPr lang="en-US" sz="1200" kern="1200" baseline="0" dirty="0" smtClean="0">
                <a:solidFill>
                  <a:schemeClr val="tx1"/>
                </a:solidFill>
                <a:latin typeface="+mn-lt"/>
                <a:ea typeface="+mn-ea"/>
                <a:cs typeface="+mn-cs"/>
              </a:rPr>
              <a:t>tributes of the learning environment are critical. In </a:t>
            </a:r>
            <a:r>
              <a:rPr lang="en-US" sz="1200" kern="1200" baseline="0" dirty="0" err="1" smtClean="0">
                <a:solidFill>
                  <a:schemeClr val="tx1"/>
                </a:solidFill>
                <a:latin typeface="+mn-lt"/>
                <a:ea typeface="+mn-ea"/>
                <a:cs typeface="+mn-cs"/>
              </a:rPr>
              <a:t>particu</a:t>
            </a:r>
            <a:r>
              <a:rPr lang="en-US" sz="1200" kern="1200" baseline="0" dirty="0" smtClean="0">
                <a:solidFill>
                  <a:schemeClr val="tx1"/>
                </a:solidFill>
                <a:latin typeface="+mn-lt"/>
                <a:ea typeface="+mn-ea"/>
                <a:cs typeface="+mn-cs"/>
              </a:rPr>
              <a:t>-</a:t>
            </a:r>
          </a:p>
          <a:p>
            <a:r>
              <a:rPr lang="en-US" sz="1200" kern="1200" baseline="0" dirty="0" err="1" smtClean="0">
                <a:solidFill>
                  <a:schemeClr val="tx1"/>
                </a:solidFill>
                <a:latin typeface="+mn-lt"/>
                <a:ea typeface="+mn-ea"/>
                <a:cs typeface="+mn-cs"/>
              </a:rPr>
              <a:t>lar</a:t>
            </a:r>
            <a:r>
              <a:rPr lang="en-US" sz="1200" kern="1200" baseline="0" dirty="0" smtClean="0">
                <a:solidFill>
                  <a:schemeClr val="tx1"/>
                </a:solidFill>
                <a:latin typeface="+mn-lt"/>
                <a:ea typeface="+mn-ea"/>
                <a:cs typeface="+mn-cs"/>
              </a:rPr>
              <a:t> the choice of training examples will </a:t>
            </a:r>
            <a:r>
              <a:rPr lang="en-US" sz="1200" kern="1200" baseline="0" dirty="0" err="1" smtClean="0">
                <a:solidFill>
                  <a:schemeClr val="tx1"/>
                </a:solidFill>
                <a:latin typeface="+mn-lt"/>
                <a:ea typeface="+mn-ea"/>
                <a:cs typeface="+mn-cs"/>
              </a:rPr>
              <a:t>aect</a:t>
            </a:r>
            <a:r>
              <a:rPr lang="en-US" sz="1200" kern="1200" baseline="0" dirty="0" smtClean="0">
                <a:solidFill>
                  <a:schemeClr val="tx1"/>
                </a:solidFill>
                <a:latin typeface="+mn-lt"/>
                <a:ea typeface="+mn-ea"/>
                <a:cs typeface="+mn-cs"/>
              </a:rPr>
              <a:t> worker output.</a:t>
            </a:r>
          </a:p>
          <a:p>
            <a:r>
              <a:rPr lang="en-US" sz="1200" kern="1200" baseline="0" dirty="0" smtClean="0">
                <a:solidFill>
                  <a:schemeClr val="tx1"/>
                </a:solidFill>
                <a:latin typeface="+mn-lt"/>
                <a:ea typeface="+mn-ea"/>
                <a:cs typeface="+mn-cs"/>
              </a:rPr>
              <a:t>Further development and application of these principles will</a:t>
            </a:r>
          </a:p>
          <a:p>
            <a:r>
              <a:rPr lang="en-US" sz="1200" kern="1200" baseline="0" dirty="0" smtClean="0">
                <a:solidFill>
                  <a:schemeClr val="tx1"/>
                </a:solidFill>
                <a:latin typeface="+mn-lt"/>
                <a:ea typeface="+mn-ea"/>
                <a:cs typeface="+mn-cs"/>
              </a:rPr>
              <a:t>enable us to approach search relevance tasks involving am-</a:t>
            </a:r>
          </a:p>
          <a:p>
            <a:r>
              <a:rPr lang="en-US" sz="1200" kern="1200" baseline="0" dirty="0" err="1" smtClean="0">
                <a:solidFill>
                  <a:schemeClr val="tx1"/>
                </a:solidFill>
                <a:latin typeface="+mn-lt"/>
                <a:ea typeface="+mn-ea"/>
                <a:cs typeface="+mn-cs"/>
              </a:rPr>
              <a:t>biguous</a:t>
            </a:r>
            <a:r>
              <a:rPr lang="en-US" sz="1200" kern="1200" baseline="0" dirty="0" smtClean="0">
                <a:solidFill>
                  <a:schemeClr val="tx1"/>
                </a:solidFill>
                <a:latin typeface="+mn-lt"/>
                <a:ea typeface="+mn-ea"/>
                <a:cs typeface="+mn-cs"/>
              </a:rPr>
              <a:t> queries or even more complex tasks that require</a:t>
            </a:r>
          </a:p>
          <a:p>
            <a:r>
              <a:rPr lang="en-US" sz="1200" kern="1200" baseline="0" dirty="0" smtClean="0">
                <a:solidFill>
                  <a:schemeClr val="tx1"/>
                </a:solidFill>
                <a:latin typeface="+mn-lt"/>
                <a:ea typeface="+mn-ea"/>
                <a:cs typeface="+mn-cs"/>
              </a:rPr>
              <a:t>domain-</a:t>
            </a:r>
            <a:r>
              <a:rPr lang="en-US" sz="1200" kern="1200" baseline="0" dirty="0" err="1" smtClean="0">
                <a:solidFill>
                  <a:schemeClr val="tx1"/>
                </a:solidFill>
                <a:latin typeface="+mn-lt"/>
                <a:ea typeface="+mn-ea"/>
                <a:cs typeface="+mn-cs"/>
              </a:rPr>
              <a:t>specic</a:t>
            </a:r>
            <a:r>
              <a:rPr lang="en-US" sz="1200" kern="1200" baseline="0" dirty="0" smtClean="0">
                <a:solidFill>
                  <a:schemeClr val="tx1"/>
                </a:solidFill>
                <a:latin typeface="+mn-lt"/>
                <a:ea typeface="+mn-ea"/>
                <a:cs typeface="+mn-cs"/>
              </a:rPr>
              <a:t> knowledge.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Notes/</a:t>
            </a:r>
            <a:r>
              <a:rPr lang="en-US" sz="1200" kern="1200" baseline="0" dirty="0" err="1" smtClean="0">
                <a:solidFill>
                  <a:schemeClr val="tx1"/>
                </a:solidFill>
                <a:latin typeface="+mn-lt"/>
                <a:ea typeface="+mn-ea"/>
                <a:cs typeface="+mn-cs"/>
              </a:rPr>
              <a:t>limitations:We</a:t>
            </a:r>
            <a:r>
              <a:rPr lang="en-US" sz="1200" kern="1200" baseline="0" dirty="0" smtClean="0">
                <a:solidFill>
                  <a:schemeClr val="tx1"/>
                </a:solidFill>
                <a:latin typeface="+mn-lt"/>
                <a:ea typeface="+mn-ea"/>
                <a:cs typeface="+mn-cs"/>
              </a:rPr>
              <a:t> have run this type of task numerous times over the</a:t>
            </a:r>
          </a:p>
          <a:p>
            <a:r>
              <a:rPr lang="en-US" sz="1200" kern="1200" baseline="0" dirty="0" smtClean="0">
                <a:solidFill>
                  <a:schemeClr val="tx1"/>
                </a:solidFill>
                <a:latin typeface="+mn-lt"/>
                <a:ea typeface="+mn-ea"/>
                <a:cs typeface="+mn-cs"/>
              </a:rPr>
              <a:t>past year on AMT, and as such workers may have entered</a:t>
            </a:r>
          </a:p>
          <a:p>
            <a:r>
              <a:rPr lang="en-US" sz="1200" kern="1200" baseline="0" dirty="0" smtClean="0">
                <a:solidFill>
                  <a:schemeClr val="tx1"/>
                </a:solidFill>
                <a:latin typeface="+mn-lt"/>
                <a:ea typeface="+mn-ea"/>
                <a:cs typeface="+mn-cs"/>
              </a:rPr>
              <a:t>the job with expectations as to what answers allow them</a:t>
            </a:r>
          </a:p>
          <a:p>
            <a:r>
              <a:rPr lang="en-US" sz="1200" kern="1200" baseline="0" dirty="0" smtClean="0">
                <a:solidFill>
                  <a:schemeClr val="tx1"/>
                </a:solidFill>
                <a:latin typeface="+mn-lt"/>
                <a:ea typeface="+mn-ea"/>
                <a:cs typeface="+mn-cs"/>
              </a:rPr>
              <a:t>to pass training questions. On previous runs of this task,</a:t>
            </a:r>
          </a:p>
          <a:p>
            <a:r>
              <a:rPr lang="en-US" sz="1200" kern="1200" baseline="0" dirty="0" smtClean="0">
                <a:solidFill>
                  <a:schemeClr val="tx1"/>
                </a:solidFill>
                <a:latin typeface="+mn-lt"/>
                <a:ea typeface="+mn-ea"/>
                <a:cs typeface="+mn-cs"/>
              </a:rPr>
              <a:t>items were overwhelmingly \Matching" (about 80%). Be-</a:t>
            </a:r>
          </a:p>
          <a:p>
            <a:r>
              <a:rPr lang="en-US" sz="1200" kern="1200" baseline="0" dirty="0" smtClean="0">
                <a:solidFill>
                  <a:schemeClr val="tx1"/>
                </a:solidFill>
                <a:latin typeface="+mn-lt"/>
                <a:ea typeface="+mn-ea"/>
                <a:cs typeface="+mn-cs"/>
              </a:rPr>
              <a:t>cause repeat workers can learn the training data through</a:t>
            </a:r>
          </a:p>
          <a:p>
            <a:r>
              <a:rPr lang="en-US" sz="1200" kern="1200" baseline="0" dirty="0" smtClean="0">
                <a:solidFill>
                  <a:schemeClr val="tx1"/>
                </a:solidFill>
                <a:latin typeface="+mn-lt"/>
                <a:ea typeface="+mn-ea"/>
                <a:cs typeface="+mn-cs"/>
              </a:rPr>
              <a:t>repeated exposure, our experiments skewed the distribution</a:t>
            </a:r>
          </a:p>
          <a:p>
            <a:r>
              <a:rPr lang="en-US" sz="1200" kern="1200" baseline="0" dirty="0" smtClean="0">
                <a:solidFill>
                  <a:schemeClr val="tx1"/>
                </a:solidFill>
                <a:latin typeface="+mn-lt"/>
                <a:ea typeface="+mn-ea"/>
                <a:cs typeface="+mn-cs"/>
              </a:rPr>
              <a:t>of items towards \Not Matching." We point out that the</a:t>
            </a:r>
          </a:p>
          <a:p>
            <a:r>
              <a:rPr lang="en-US" sz="1200" kern="1200" baseline="0" dirty="0" smtClean="0">
                <a:solidFill>
                  <a:schemeClr val="tx1"/>
                </a:solidFill>
                <a:latin typeface="+mn-lt"/>
                <a:ea typeface="+mn-ea"/>
                <a:cs typeface="+mn-cs"/>
              </a:rPr>
              <a:t>training data used for these experiments had not been used</a:t>
            </a:r>
          </a:p>
          <a:p>
            <a:r>
              <a:rPr lang="en-US" sz="1200" kern="1200" baseline="0" dirty="0" smtClean="0">
                <a:solidFill>
                  <a:schemeClr val="tx1"/>
                </a:solidFill>
                <a:latin typeface="+mn-lt"/>
                <a:ea typeface="+mn-ea"/>
                <a:cs typeface="+mn-cs"/>
              </a:rPr>
              <a:t>previously on any </a:t>
            </a:r>
            <a:r>
              <a:rPr lang="en-US" sz="1200" kern="1200" baseline="0" dirty="0" err="1" smtClean="0">
                <a:solidFill>
                  <a:schemeClr val="tx1"/>
                </a:solidFill>
                <a:latin typeface="+mn-lt"/>
                <a:ea typeface="+mn-ea"/>
                <a:cs typeface="+mn-cs"/>
              </a:rPr>
              <a:t>crowdsourcing</a:t>
            </a:r>
            <a:r>
              <a:rPr lang="en-US" sz="1200" kern="1200" baseline="0" dirty="0" smtClean="0">
                <a:solidFill>
                  <a:schemeClr val="tx1"/>
                </a:solidFill>
                <a:latin typeface="+mn-lt"/>
                <a:ea typeface="+mn-ea"/>
                <a:cs typeface="+mn-cs"/>
              </a:rPr>
              <a:t> platform.</a:t>
            </a:r>
          </a:p>
          <a:p>
            <a:r>
              <a:rPr lang="en-US" sz="1200" kern="1200" baseline="0" dirty="0" smtClean="0">
                <a:solidFill>
                  <a:schemeClr val="tx1"/>
                </a:solidFill>
                <a:latin typeface="+mn-lt"/>
                <a:ea typeface="+mn-ea"/>
                <a:cs typeface="+mn-cs"/>
              </a:rPr>
              <a:t>We priced this task at an extremely high rate for an AMT</a:t>
            </a:r>
          </a:p>
          <a:p>
            <a:r>
              <a:rPr lang="en-US" sz="1200" kern="1200" baseline="0" dirty="0" smtClean="0">
                <a:solidFill>
                  <a:schemeClr val="tx1"/>
                </a:solidFill>
                <a:latin typeface="+mn-lt"/>
                <a:ea typeface="+mn-ea"/>
                <a:cs typeface="+mn-cs"/>
              </a:rPr>
              <a:t>task. An unusually high price tends to attract many </a:t>
            </a:r>
            <a:r>
              <a:rPr lang="en-US" sz="1200" kern="1200" baseline="0" dirty="0" err="1" smtClean="0">
                <a:solidFill>
                  <a:schemeClr val="tx1"/>
                </a:solidFill>
                <a:latin typeface="+mn-lt"/>
                <a:ea typeface="+mn-ea"/>
                <a:cs typeface="+mn-cs"/>
              </a:rPr>
              <a:t>oppor</a:t>
            </a:r>
            <a:r>
              <a:rPr lang="en-US" sz="1200" kern="1200" baseline="0" dirty="0" smtClean="0">
                <a:solidFill>
                  <a:schemeClr val="tx1"/>
                </a:solidFill>
                <a:latin typeface="+mn-lt"/>
                <a:ea typeface="+mn-ea"/>
                <a:cs typeface="+mn-cs"/>
              </a:rPr>
              <a:t>-</a:t>
            </a:r>
          </a:p>
          <a:p>
            <a:r>
              <a:rPr lang="en-US" sz="1200" kern="1200" baseline="0" dirty="0" err="1" smtClean="0">
                <a:solidFill>
                  <a:schemeClr val="tx1"/>
                </a:solidFill>
                <a:latin typeface="+mn-lt"/>
                <a:ea typeface="+mn-ea"/>
                <a:cs typeface="+mn-cs"/>
              </a:rPr>
              <a:t>tunistic</a:t>
            </a:r>
            <a:r>
              <a:rPr lang="en-US" sz="1200" kern="1200" baseline="0" dirty="0" smtClean="0">
                <a:solidFill>
                  <a:schemeClr val="tx1"/>
                </a:solidFill>
                <a:latin typeface="+mn-lt"/>
                <a:ea typeface="+mn-ea"/>
                <a:cs typeface="+mn-cs"/>
              </a:rPr>
              <a:t> or untrustworthy workers. Part of the goal of this</a:t>
            </a:r>
          </a:p>
          <a:p>
            <a:r>
              <a:rPr lang="en-US" sz="1200" kern="1200" baseline="0" dirty="0" smtClean="0">
                <a:solidFill>
                  <a:schemeClr val="tx1"/>
                </a:solidFill>
                <a:latin typeface="+mn-lt"/>
                <a:ea typeface="+mn-ea"/>
                <a:cs typeface="+mn-cs"/>
              </a:rPr>
              <a:t>experiment was to engage a diverse set of both ethical and</a:t>
            </a:r>
          </a:p>
          <a:p>
            <a:r>
              <a:rPr lang="en-US" sz="1200" kern="1200" baseline="0" dirty="0" smtClean="0">
                <a:solidFill>
                  <a:schemeClr val="tx1"/>
                </a:solidFill>
                <a:latin typeface="+mn-lt"/>
                <a:ea typeface="+mn-ea"/>
                <a:cs typeface="+mn-cs"/>
              </a:rPr>
              <a:t>unethical workers.</a:t>
            </a:r>
            <a:endParaRPr lang="en-US" dirty="0" smtClean="0"/>
          </a:p>
          <a:p>
            <a:endParaRPr lang="en-US" dirty="0" smtClean="0"/>
          </a:p>
          <a:p>
            <a:r>
              <a:rPr lang="en-US" dirty="0" smtClean="0"/>
              <a:t>REVIEWER TALKING POINTS:</a:t>
            </a:r>
            <a:endParaRPr lang="en-US" dirty="0"/>
          </a:p>
        </p:txBody>
      </p:sp>
      <p:sp>
        <p:nvSpPr>
          <p:cNvPr id="4" name="Slide Number Placeholder 3"/>
          <p:cNvSpPr>
            <a:spLocks noGrp="1"/>
          </p:cNvSpPr>
          <p:nvPr>
            <p:ph type="sldNum" sz="quarter" idx="10"/>
          </p:nvPr>
        </p:nvSpPr>
        <p:spPr/>
        <p:txBody>
          <a:bodyPr/>
          <a:lstStyle/>
          <a:p>
            <a:fld id="{993A1BEF-C4A3-374C-94A8-68522EF667D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Active Learning</a:t>
            </a:r>
          </a:p>
          <a:p>
            <a:r>
              <a:rPr lang="en-US" sz="1200" kern="1200" baseline="0" dirty="0" smtClean="0">
                <a:solidFill>
                  <a:schemeClr val="tx1"/>
                </a:solidFill>
                <a:latin typeface="+mn-lt"/>
                <a:ea typeface="+mn-ea"/>
                <a:cs typeface="+mn-cs"/>
              </a:rPr>
              <a:t>Provide training questions and feedback that take into account the users responses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We </a:t>
            </a:r>
            <a:r>
              <a:rPr lang="en-US" sz="1200" kern="1200" baseline="0" dirty="0" smtClean="0">
                <a:solidFill>
                  <a:schemeClr val="tx1"/>
                </a:solidFill>
                <a:latin typeface="+mn-lt"/>
                <a:ea typeface="+mn-ea"/>
                <a:cs typeface="+mn-cs"/>
              </a:rPr>
              <a:t>shall run more experiments to further validate these</a:t>
            </a:r>
          </a:p>
          <a:p>
            <a:r>
              <a:rPr lang="en-US" sz="1200" kern="1200" baseline="0" dirty="0" smtClean="0">
                <a:solidFill>
                  <a:schemeClr val="tx1"/>
                </a:solidFill>
                <a:latin typeface="+mn-lt"/>
                <a:ea typeface="+mn-ea"/>
                <a:cs typeface="+mn-cs"/>
              </a:rPr>
              <a:t>results. Future research should also extend the learning </a:t>
            </a:r>
            <a:r>
              <a:rPr lang="en-US" sz="1200" kern="1200" baseline="0" dirty="0" err="1" smtClean="0">
                <a:solidFill>
                  <a:schemeClr val="tx1"/>
                </a:solidFill>
                <a:latin typeface="+mn-lt"/>
                <a:ea typeface="+mn-ea"/>
                <a:cs typeface="+mn-cs"/>
              </a:rPr>
              <a:t>envi</a:t>
            </a:r>
            <a:r>
              <a:rPr lang="en-US" sz="1200" kern="1200" baseline="0" dirty="0" smtClean="0">
                <a:solidFill>
                  <a:schemeClr val="tx1"/>
                </a:solidFill>
                <a:latin typeface="+mn-lt"/>
                <a:ea typeface="+mn-ea"/>
                <a:cs typeface="+mn-cs"/>
              </a:rPr>
              <a:t>-</a:t>
            </a:r>
          </a:p>
          <a:p>
            <a:r>
              <a:rPr lang="en-US" sz="1200" kern="1200" baseline="0" dirty="0" err="1" smtClean="0">
                <a:solidFill>
                  <a:schemeClr val="tx1"/>
                </a:solidFill>
                <a:latin typeface="+mn-lt"/>
                <a:ea typeface="+mn-ea"/>
                <a:cs typeface="+mn-cs"/>
              </a:rPr>
              <a:t>ronment</a:t>
            </a:r>
            <a:r>
              <a:rPr lang="en-US" sz="1200" kern="1200" baseline="0" dirty="0" smtClean="0">
                <a:solidFill>
                  <a:schemeClr val="tx1"/>
                </a:solidFill>
                <a:latin typeface="+mn-lt"/>
                <a:ea typeface="+mn-ea"/>
                <a:cs typeface="+mn-cs"/>
              </a:rPr>
              <a:t>, possibly by incorporating active learning methods</a:t>
            </a:r>
          </a:p>
          <a:p>
            <a:r>
              <a:rPr lang="en-US" sz="1200" kern="1200" baseline="0" dirty="0" smtClean="0">
                <a:solidFill>
                  <a:schemeClr val="tx1"/>
                </a:solidFill>
                <a:latin typeface="+mn-lt"/>
                <a:ea typeface="+mn-ea"/>
                <a:cs typeface="+mn-cs"/>
              </a:rPr>
              <a:t>to train workers on similar examples of items they got in-</a:t>
            </a:r>
          </a:p>
          <a:p>
            <a:r>
              <a:rPr lang="en-US" sz="1200" kern="1200" baseline="0" dirty="0" smtClean="0">
                <a:solidFill>
                  <a:schemeClr val="tx1"/>
                </a:solidFill>
                <a:latin typeface="+mn-lt"/>
                <a:ea typeface="+mn-ea"/>
                <a:cs typeface="+mn-cs"/>
              </a:rPr>
              <a:t>correct and by developing a more </a:t>
            </a:r>
            <a:r>
              <a:rPr lang="en-US" sz="1200" kern="1200" baseline="0" dirty="0" err="1" smtClean="0">
                <a:solidFill>
                  <a:schemeClr val="tx1"/>
                </a:solidFill>
                <a:latin typeface="+mn-lt"/>
                <a:ea typeface="+mn-ea"/>
                <a:cs typeface="+mn-cs"/>
              </a:rPr>
              <a:t>rened</a:t>
            </a:r>
            <a:r>
              <a:rPr lang="en-US" sz="1200" kern="1200" baseline="0" dirty="0" smtClean="0">
                <a:solidFill>
                  <a:schemeClr val="tx1"/>
                </a:solidFill>
                <a:latin typeface="+mn-lt"/>
                <a:ea typeface="+mn-ea"/>
                <a:cs typeface="+mn-cs"/>
              </a:rPr>
              <a:t> model for </a:t>
            </a:r>
            <a:r>
              <a:rPr lang="en-US" sz="1200" kern="1200" baseline="0" dirty="0" err="1" smtClean="0">
                <a:solidFill>
                  <a:schemeClr val="tx1"/>
                </a:solidFill>
                <a:latin typeface="+mn-lt"/>
                <a:ea typeface="+mn-ea"/>
                <a:cs typeface="+mn-cs"/>
              </a:rPr>
              <a:t>estimat</a:t>
            </a:r>
            <a:r>
              <a:rPr lang="en-US" sz="1200" kern="1200" baseline="0" dirty="0" smtClean="0">
                <a:solidFill>
                  <a:schemeClr val="tx1"/>
                </a:solidFill>
                <a:latin typeface="+mn-lt"/>
                <a:ea typeface="+mn-ea"/>
                <a:cs typeface="+mn-cs"/>
              </a:rPr>
              <a:t>-</a:t>
            </a:r>
          </a:p>
          <a:p>
            <a:r>
              <a:rPr lang="en-US" sz="1200" kern="1200" baseline="0" dirty="0" err="1" smtClean="0">
                <a:solidFill>
                  <a:schemeClr val="tx1"/>
                </a:solidFill>
                <a:latin typeface="+mn-lt"/>
                <a:ea typeface="+mn-ea"/>
                <a:cs typeface="+mn-cs"/>
              </a:rPr>
              <a:t>ing</a:t>
            </a:r>
            <a:r>
              <a:rPr lang="en-US" sz="1200" kern="1200" baseline="0" dirty="0" smtClean="0">
                <a:solidFill>
                  <a:schemeClr val="tx1"/>
                </a:solidFill>
                <a:latin typeface="+mn-lt"/>
                <a:ea typeface="+mn-ea"/>
                <a:cs typeface="+mn-cs"/>
              </a:rPr>
              <a:t> the \true" error rate of workers using a full multinomial</a:t>
            </a:r>
          </a:p>
          <a:p>
            <a:r>
              <a:rPr lang="en-US" sz="1200" kern="1200" baseline="0" dirty="0" smtClean="0">
                <a:solidFill>
                  <a:schemeClr val="tx1"/>
                </a:solidFill>
                <a:latin typeface="+mn-lt"/>
                <a:ea typeface="+mn-ea"/>
                <a:cs typeface="+mn-cs"/>
              </a:rPr>
              <a:t>model [10]). Having such a model for worker responses may</a:t>
            </a:r>
          </a:p>
          <a:p>
            <a:r>
              <a:rPr lang="en-US" sz="1200" kern="1200" baseline="0" dirty="0" smtClean="0">
                <a:solidFill>
                  <a:schemeClr val="tx1"/>
                </a:solidFill>
                <a:latin typeface="+mn-lt"/>
                <a:ea typeface="+mn-ea"/>
                <a:cs typeface="+mn-cs"/>
              </a:rPr>
              <a:t>better show why workers are getting questions wrong and</a:t>
            </a:r>
          </a:p>
          <a:p>
            <a:r>
              <a:rPr lang="en-US" sz="1200" kern="1200" baseline="0" dirty="0" smtClean="0">
                <a:solidFill>
                  <a:schemeClr val="tx1"/>
                </a:solidFill>
                <a:latin typeface="+mn-lt"/>
                <a:ea typeface="+mn-ea"/>
                <a:cs typeface="+mn-cs"/>
              </a:rPr>
              <a:t>may also point to </a:t>
            </a:r>
            <a:r>
              <a:rPr lang="en-US" sz="1200" kern="1200" baseline="0" dirty="0" err="1" smtClean="0">
                <a:solidFill>
                  <a:schemeClr val="tx1"/>
                </a:solidFill>
                <a:latin typeface="+mn-lt"/>
                <a:ea typeface="+mn-ea"/>
                <a:cs typeface="+mn-cs"/>
              </a:rPr>
              <a:t>diculty</a:t>
            </a:r>
            <a:r>
              <a:rPr lang="en-US" sz="1200" kern="1200" baseline="0" dirty="0" smtClean="0">
                <a:solidFill>
                  <a:schemeClr val="tx1"/>
                </a:solidFill>
                <a:latin typeface="+mn-lt"/>
                <a:ea typeface="+mn-ea"/>
                <a:cs typeface="+mn-cs"/>
              </a:rPr>
              <a:t> and ambiguity in our task. If we</a:t>
            </a:r>
          </a:p>
          <a:p>
            <a:r>
              <a:rPr lang="en-US" sz="1200" kern="1200" baseline="0" dirty="0" err="1" smtClean="0">
                <a:solidFill>
                  <a:schemeClr val="tx1"/>
                </a:solidFill>
                <a:latin typeface="+mn-lt"/>
                <a:ea typeface="+mn-ea"/>
                <a:cs typeface="+mn-cs"/>
              </a:rPr>
              <a:t>dierentiate</a:t>
            </a:r>
            <a:r>
              <a:rPr lang="en-US" sz="1200" kern="1200" baseline="0" dirty="0" smtClean="0">
                <a:solidFill>
                  <a:schemeClr val="tx1"/>
                </a:solidFill>
                <a:latin typeface="+mn-lt"/>
                <a:ea typeface="+mn-ea"/>
                <a:cs typeface="+mn-cs"/>
              </a:rPr>
              <a:t> workers by demographics we may also be able</a:t>
            </a:r>
          </a:p>
          <a:p>
            <a:r>
              <a:rPr lang="en-US" sz="1200" kern="1200" baseline="0" dirty="0" smtClean="0">
                <a:solidFill>
                  <a:schemeClr val="tx1"/>
                </a:solidFill>
                <a:latin typeface="+mn-lt"/>
                <a:ea typeface="+mn-ea"/>
                <a:cs typeface="+mn-cs"/>
              </a:rPr>
              <a:t>to identify cultural differences, which could in turn improve</a:t>
            </a:r>
          </a:p>
          <a:p>
            <a:r>
              <a:rPr lang="en-US" sz="1200" kern="1200" baseline="0" dirty="0" smtClean="0">
                <a:solidFill>
                  <a:schemeClr val="tx1"/>
                </a:solidFill>
                <a:latin typeface="+mn-lt"/>
                <a:ea typeface="+mn-ea"/>
                <a:cs typeface="+mn-cs"/>
              </a:rPr>
              <a:t>task design.</a:t>
            </a:r>
            <a:endParaRPr lang="en-US" dirty="0" smtClean="0"/>
          </a:p>
          <a:p>
            <a:endParaRPr lang="en-US" dirty="0"/>
          </a:p>
        </p:txBody>
      </p:sp>
      <p:sp>
        <p:nvSpPr>
          <p:cNvPr id="4" name="Slide Number Placeholder 3"/>
          <p:cNvSpPr>
            <a:spLocks noGrp="1"/>
          </p:cNvSpPr>
          <p:nvPr>
            <p:ph type="sldNum" sz="quarter" idx="10"/>
          </p:nvPr>
        </p:nvSpPr>
        <p:spPr/>
        <p:txBody>
          <a:bodyPr/>
          <a:lstStyle/>
          <a:p>
            <a:fld id="{993A1BEF-C4A3-374C-94A8-68522EF667D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3A1BEF-C4A3-374C-94A8-68522EF667D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3A1BEF-C4A3-374C-94A8-68522EF667D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dirty="0" smtClean="0"/>
              <a:t>Human Judgments for search relevance evaluation:</a:t>
            </a:r>
          </a:p>
          <a:p>
            <a:endParaRPr lang="en-US" u="sng" dirty="0" smtClean="0"/>
          </a:p>
          <a:p>
            <a:r>
              <a:rPr lang="en-US" u="sng" dirty="0" smtClean="0"/>
              <a:t>Here I want</a:t>
            </a:r>
            <a:r>
              <a:rPr lang="en-US" u="sng" baseline="0" dirty="0" smtClean="0"/>
              <a:t> to talk about how the task had been setup to receive the human judgments, and also towards what end are these judgments being collected. Talk about the judgment scale used for the query/product/result pair. Matching/Not Matching/Spam/Off Topic.  In this experiment mostly concerned with Matching and Not Matching.  ANDY PLEASE TELL ME WHAT TO SAY. It seems we want to show what a judgment task looks like here.</a:t>
            </a:r>
          </a:p>
          <a:p>
            <a:endParaRPr lang="en-US" dirty="0" smtClean="0"/>
          </a:p>
          <a:p>
            <a:r>
              <a:rPr lang="en-US" dirty="0" smtClean="0"/>
              <a:t>Doing many experiments</a:t>
            </a:r>
            <a:r>
              <a:rPr lang="en-US" baseline="0" dirty="0" smtClean="0"/>
              <a:t> using these methods over several months, we noticed how workers were responding to the training questions in ways that were adversely affected our results.</a:t>
            </a:r>
            <a:endParaRPr lang="en-US" dirty="0"/>
          </a:p>
        </p:txBody>
      </p:sp>
      <p:sp>
        <p:nvSpPr>
          <p:cNvPr id="4" name="Slide Number Placeholder 3"/>
          <p:cNvSpPr>
            <a:spLocks noGrp="1"/>
          </p:cNvSpPr>
          <p:nvPr>
            <p:ph type="sldNum" sz="quarter" idx="10"/>
          </p:nvPr>
        </p:nvSpPr>
        <p:spPr/>
        <p:txBody>
          <a:bodyPr/>
          <a:lstStyle/>
          <a:p>
            <a:fld id="{993A1BEF-C4A3-374C-94A8-68522EF667D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Here is</a:t>
            </a:r>
            <a:r>
              <a:rPr lang="en-US" baseline="0" dirty="0" smtClean="0"/>
              <a:t> an example of what a worker saw in the task</a:t>
            </a:r>
          </a:p>
          <a:p>
            <a:endParaRPr lang="en-US" baseline="0" dirty="0" smtClean="0"/>
          </a:p>
          <a:p>
            <a:r>
              <a:rPr lang="en-US" baseline="0" dirty="0" smtClean="0"/>
              <a:t>A query, and possibly an associated category in which the query was asked, and then a result.  </a:t>
            </a:r>
          </a:p>
          <a:p>
            <a:endParaRPr lang="en-US" baseline="0" dirty="0" smtClean="0"/>
          </a:p>
          <a:p>
            <a:r>
              <a:rPr lang="en-US" baseline="0" dirty="0" smtClean="0"/>
              <a:t>We ask them to choose which label then best describes the search result in relation to the query.</a:t>
            </a:r>
          </a:p>
          <a:p>
            <a:r>
              <a:rPr lang="en-US" baseline="0" dirty="0" smtClean="0"/>
              <a:t>The four labels are Off Topic Spam Not Matching And Matching</a:t>
            </a:r>
          </a:p>
          <a:p>
            <a:endParaRPr lang="en-US" baseline="0" dirty="0" smtClean="0"/>
          </a:p>
          <a:p>
            <a:r>
              <a:rPr lang="en-US" dirty="0" smtClean="0"/>
              <a:t>Off topic are results that are not related</a:t>
            </a:r>
            <a:r>
              <a:rPr lang="en-US" baseline="0" dirty="0" smtClean="0"/>
              <a:t> to the query at all and should not be in the query result.</a:t>
            </a:r>
          </a:p>
          <a:p>
            <a:r>
              <a:rPr lang="en-US" baseline="0" dirty="0" smtClean="0"/>
              <a:t>Spam represents a result that likely indicates a scam.</a:t>
            </a:r>
          </a:p>
          <a:p>
            <a:r>
              <a:rPr lang="en-US" baseline="0" dirty="0" smtClean="0"/>
              <a:t>Not matching indicates a result which does not match what you want given your query.  In this case the query is for a john </a:t>
            </a:r>
            <a:r>
              <a:rPr lang="en-US" baseline="0" dirty="0" err="1" smtClean="0"/>
              <a:t>deere</a:t>
            </a:r>
            <a:r>
              <a:rPr lang="en-US" baseline="0" dirty="0" smtClean="0"/>
              <a:t> 216 lawn mower.  Even though the result has john </a:t>
            </a:r>
            <a:r>
              <a:rPr lang="en-US" baseline="0" dirty="0" err="1" smtClean="0"/>
              <a:t>deere</a:t>
            </a:r>
            <a:r>
              <a:rPr lang="en-US" baseline="0" dirty="0" smtClean="0"/>
              <a:t> 216 in the result string, The result is not matching because it is for a lawn mower seat and not a lawn mower.</a:t>
            </a:r>
          </a:p>
          <a:p>
            <a:r>
              <a:rPr lang="en-US" baseline="0" dirty="0" smtClean="0"/>
              <a:t>This would be a matching query if the result was the actual lawn mower.</a:t>
            </a:r>
          </a:p>
          <a:p>
            <a:endParaRPr lang="en-US" baseline="0" dirty="0" smtClean="0"/>
          </a:p>
          <a:p>
            <a:r>
              <a:rPr lang="en-US" baseline="0" dirty="0" smtClean="0"/>
              <a:t>For this task, w</a:t>
            </a:r>
            <a:r>
              <a:rPr lang="en-US" dirty="0" smtClean="0"/>
              <a:t>e realize</a:t>
            </a:r>
            <a:r>
              <a:rPr lang="en-US" baseline="0" dirty="0" smtClean="0"/>
              <a:t> that quality control is essential for the success of crowdsourcing these judgments.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993A1BEF-C4A3-374C-94A8-68522EF667D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do this in a couple of ways.</a:t>
            </a:r>
          </a:p>
          <a:p>
            <a:endParaRPr lang="en-US" baseline="0" dirty="0" smtClean="0"/>
          </a:p>
          <a:p>
            <a:r>
              <a:rPr lang="en-US" baseline="0" dirty="0" smtClean="0"/>
              <a:t>First we gather a set of training questions, questions to which we know the answer.  We will embed this in our task as follows.</a:t>
            </a:r>
          </a:p>
          <a:p>
            <a:endParaRPr lang="en-US" baseline="0" dirty="0" smtClean="0"/>
          </a:p>
          <a:p>
            <a:r>
              <a:rPr lang="en-US" baseline="0" dirty="0" smtClean="0"/>
              <a:t>Particularly providing a dynamic learning environment where workers first see</a:t>
            </a:r>
          </a:p>
          <a:p>
            <a:endParaRPr lang="en-US" baseline="0" dirty="0" smtClean="0"/>
          </a:p>
          <a:p>
            <a:r>
              <a:rPr lang="en-US" baseline="0" dirty="0" smtClean="0"/>
              <a:t>an initial training period where workers only see questions to which we know the answer (training questions).</a:t>
            </a:r>
          </a:p>
          <a:p>
            <a:r>
              <a:rPr lang="en-US" baseline="0" dirty="0" smtClean="0"/>
              <a:t>The worker must answer at least 4 query sets correctly before continuing.  If they are unable to correctly answer 4 query sets after doing at least 12 query sets, they are removed from the task and prevented from continuing, they will also not be paid.</a:t>
            </a:r>
          </a:p>
          <a:p>
            <a:endParaRPr lang="en-US" baseline="0" dirty="0" smtClean="0"/>
          </a:p>
          <a:p>
            <a:r>
              <a:rPr lang="en-US" baseline="0" dirty="0" smtClean="0"/>
              <a:t>Throughout the rest of the task we insert a set of periodic screening / ringer questions in each assignment. Similarly using the training questions.</a:t>
            </a:r>
          </a:p>
          <a:p>
            <a:endParaRPr lang="en-US" baseline="0" dirty="0" smtClean="0"/>
          </a:p>
          <a:p>
            <a:r>
              <a:rPr lang="en-US" baseline="0" dirty="0" smtClean="0"/>
              <a:t>When users get the training questions wrong we notify them of the error, telling them the correct answer, as well as telling them why our answer is correct.</a:t>
            </a:r>
          </a:p>
          <a:p>
            <a:endParaRPr lang="en-US" baseline="0" dirty="0" smtClean="0"/>
          </a:p>
          <a:p>
            <a:r>
              <a:rPr lang="en-US" baseline="0" dirty="0" smtClean="0"/>
              <a:t>A worker is removed from the task if they perform too poorly on the training questions.</a:t>
            </a:r>
          </a:p>
          <a:p>
            <a:endParaRPr lang="en-US" baseline="0" dirty="0" smtClean="0"/>
          </a:p>
          <a:p>
            <a:r>
              <a:rPr lang="en-US" baseline="0" dirty="0" smtClean="0"/>
              <a:t>- can get a better feel for this by visiting the link mentioned in our paper.</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3A1BEF-C4A3-374C-94A8-68522EF667D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an example of what a worker sees when they incorrectly</a:t>
            </a:r>
            <a:r>
              <a:rPr lang="en-US" baseline="0" dirty="0" smtClean="0"/>
              <a:t> label a result according to our standards.</a:t>
            </a:r>
            <a:endParaRPr lang="en-US" dirty="0"/>
          </a:p>
        </p:txBody>
      </p:sp>
      <p:sp>
        <p:nvSpPr>
          <p:cNvPr id="4" name="Slide Number Placeholder 3"/>
          <p:cNvSpPr>
            <a:spLocks noGrp="1"/>
          </p:cNvSpPr>
          <p:nvPr>
            <p:ph type="sldNum" sz="quarter" idx="10"/>
          </p:nvPr>
        </p:nvSpPr>
        <p:spPr/>
        <p:txBody>
          <a:bodyPr/>
          <a:lstStyle/>
          <a:p>
            <a:fld id="{993A1BEF-C4A3-374C-94A8-68522EF667D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In our paper we attempt to quantify the influence of this dynamic learning environment by examining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how the setup and distribution of correct answers in our training data affect worker output and final aggregate results (aggregated with majority vote)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Quantifying, measuring, and understanding the effects of training environment on:</a:t>
            </a:r>
          </a:p>
          <a:p>
            <a:r>
              <a:rPr lang="en-US" sz="1200" kern="1200" baseline="0" dirty="0" smtClean="0">
                <a:solidFill>
                  <a:schemeClr val="tx1"/>
                </a:solidFill>
                <a:latin typeface="+mn-lt"/>
                <a:ea typeface="+mn-ea"/>
                <a:cs typeface="+mn-cs"/>
              </a:rPr>
              <a:t>- How workers can be improved?  How can results be improved?</a:t>
            </a:r>
          </a:p>
          <a:p>
            <a:r>
              <a:rPr lang="en-US" sz="1200" kern="1200" baseline="0" dirty="0" smtClean="0">
                <a:solidFill>
                  <a:schemeClr val="tx1"/>
                </a:solidFill>
                <a:latin typeface="+mn-lt"/>
                <a:ea typeface="+mn-ea"/>
                <a:cs typeface="+mn-cs"/>
              </a:rPr>
              <a:t>are vital for continued development and improvement of crowdsourcing.</a:t>
            </a:r>
          </a:p>
          <a:p>
            <a:endParaRPr lang="en-US" dirty="0" smtClean="0">
              <a:solidFill>
                <a:prstClr val="black"/>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To test this we ran controlled experiments, where we vary the setup of the training questions</a:t>
            </a:r>
            <a:r>
              <a:rPr lang="en-US" dirty="0" smtClean="0">
                <a:solidFill>
                  <a:prstClr val="black"/>
                </a:solidFill>
              </a:rPr>
              <a:t>.</a:t>
            </a:r>
          </a:p>
          <a:p>
            <a:endParaRPr lang="en-US" dirty="0" smtClean="0">
              <a:solidFill>
                <a:prstClr val="black"/>
              </a:solidFill>
            </a:endParaRPr>
          </a:p>
          <a:p>
            <a:r>
              <a:rPr lang="en-US" dirty="0" smtClean="0">
                <a:solidFill>
                  <a:prstClr val="black"/>
                </a:solidFill>
              </a:rPr>
              <a:t>NEXT</a:t>
            </a:r>
            <a:endParaRPr lang="en-US" dirty="0"/>
          </a:p>
        </p:txBody>
      </p:sp>
      <p:sp>
        <p:nvSpPr>
          <p:cNvPr id="4" name="Slide Number Placeholder 3"/>
          <p:cNvSpPr>
            <a:spLocks noGrp="1"/>
          </p:cNvSpPr>
          <p:nvPr>
            <p:ph type="sldNum" sz="quarter" idx="10"/>
          </p:nvPr>
        </p:nvSpPr>
        <p:spPr/>
        <p:txBody>
          <a:bodyPr/>
          <a:lstStyle/>
          <a:p>
            <a:fld id="{993A1BEF-C4A3-374C-94A8-68522EF667D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These</a:t>
            </a:r>
            <a:r>
              <a:rPr lang="en-US" baseline="0" dirty="0" smtClean="0"/>
              <a:t> were the parameters of the hits put on Turk.  </a:t>
            </a:r>
            <a:r>
              <a:rPr lang="en-US" dirty="0" smtClean="0"/>
              <a:t>Though at </a:t>
            </a:r>
            <a:r>
              <a:rPr lang="en-US" dirty="0" err="1" smtClean="0"/>
              <a:t>crowdflower</a:t>
            </a:r>
            <a:r>
              <a:rPr lang="en-US" dirty="0" smtClean="0"/>
              <a:t>, we have many labor channels we</a:t>
            </a:r>
            <a:r>
              <a:rPr lang="en-US" baseline="0" dirty="0" smtClean="0"/>
              <a:t> only used Turk to minimize variance from other worker channels.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93A1BEF-C4A3-374C-94A8-68522EF667D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a:t>
            </a:r>
            <a:r>
              <a:rPr lang="en-US" sz="1200" kern="1200" baseline="0" dirty="0" smtClean="0">
                <a:solidFill>
                  <a:schemeClr val="tx1"/>
                </a:solidFill>
                <a:latin typeface="+mn-lt"/>
                <a:ea typeface="+mn-ea"/>
                <a:cs typeface="+mn-cs"/>
              </a:rPr>
              <a:t>dataset came from a major online retailer's </a:t>
            </a:r>
            <a:r>
              <a:rPr lang="en-US" sz="1200" kern="1200" baseline="0" dirty="0" smtClean="0">
                <a:solidFill>
                  <a:schemeClr val="tx1"/>
                </a:solidFill>
                <a:latin typeface="+mn-lt"/>
                <a:ea typeface="+mn-ea"/>
                <a:cs typeface="+mn-cs"/>
              </a:rPr>
              <a:t>internal product </a:t>
            </a:r>
            <a:r>
              <a:rPr lang="en-US" sz="1200" kern="1200" baseline="0" dirty="0" smtClean="0">
                <a:solidFill>
                  <a:schemeClr val="tx1"/>
                </a:solidFill>
                <a:latin typeface="+mn-lt"/>
                <a:ea typeface="+mn-ea"/>
                <a:cs typeface="+mn-cs"/>
              </a:rPr>
              <a:t>search projects.</a:t>
            </a:r>
            <a:r>
              <a:rPr lang="en-US" sz="1200" kern="1200" baseline="0" dirty="0" smtClean="0">
                <a:solidFill>
                  <a:schemeClr val="tx1"/>
                </a:solidFill>
                <a:latin typeface="+mn-lt"/>
                <a:ea typeface="+mn-ea"/>
                <a:cs typeface="+mn-cs"/>
              </a:rPr>
              <a:t>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It </a:t>
            </a:r>
            <a:r>
              <a:rPr lang="en-US" sz="1200" kern="1200" baseline="0" dirty="0" smtClean="0">
                <a:solidFill>
                  <a:schemeClr val="tx1"/>
                </a:solidFill>
                <a:latin typeface="+mn-lt"/>
                <a:ea typeface="+mn-ea"/>
                <a:cs typeface="+mn-cs"/>
              </a:rPr>
              <a:t>consisted of 256 queries with </a:t>
            </a:r>
            <a:r>
              <a:rPr lang="en-US" sz="1200" kern="1200" baseline="0" dirty="0" smtClean="0">
                <a:solidFill>
                  <a:schemeClr val="tx1"/>
                </a:solidFill>
                <a:latin typeface="+mn-lt"/>
                <a:ea typeface="+mn-ea"/>
                <a:cs typeface="+mn-cs"/>
              </a:rPr>
              <a:t>5 product </a:t>
            </a:r>
            <a:r>
              <a:rPr lang="en-US" sz="1200" kern="1200" baseline="0" dirty="0" smtClean="0">
                <a:solidFill>
                  <a:schemeClr val="tx1"/>
                </a:solidFill>
                <a:latin typeface="+mn-lt"/>
                <a:ea typeface="+mn-ea"/>
                <a:cs typeface="+mn-cs"/>
              </a:rPr>
              <a:t>pairs associated with each query.</a:t>
            </a:r>
            <a:r>
              <a:rPr lang="en-US" sz="1200" kern="1200" baseline="0" dirty="0" smtClean="0">
                <a:solidFill>
                  <a:schemeClr val="tx1"/>
                </a:solidFill>
                <a:latin typeface="+mn-lt"/>
                <a:ea typeface="+mn-ea"/>
                <a:cs typeface="+mn-cs"/>
              </a:rPr>
              <a:t>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In </a:t>
            </a:r>
            <a:r>
              <a:rPr lang="en-US" sz="1200" kern="1200" baseline="0" dirty="0" smtClean="0">
                <a:solidFill>
                  <a:schemeClr val="tx1"/>
                </a:solidFill>
                <a:latin typeface="+mn-lt"/>
                <a:ea typeface="+mn-ea"/>
                <a:cs typeface="+mn-cs"/>
              </a:rPr>
              <a:t>other words</a:t>
            </a:r>
            <a:r>
              <a:rPr lang="en-US" sz="1200" kern="1200" baseline="0" dirty="0" smtClean="0">
                <a:solidFill>
                  <a:schemeClr val="tx1"/>
                </a:solidFill>
                <a:latin typeface="+mn-lt"/>
                <a:ea typeface="+mn-ea"/>
                <a:cs typeface="+mn-cs"/>
              </a:rPr>
              <a:t>, the </a:t>
            </a:r>
            <a:r>
              <a:rPr lang="en-US" sz="1200" kern="1200" baseline="0" dirty="0" smtClean="0">
                <a:solidFill>
                  <a:schemeClr val="tx1"/>
                </a:solidFill>
                <a:latin typeface="+mn-lt"/>
                <a:ea typeface="+mn-ea"/>
                <a:cs typeface="+mn-cs"/>
              </a:rPr>
              <a:t>dataset contained 1,280 search results.</a:t>
            </a:r>
            <a:r>
              <a:rPr lang="en-US" sz="1200" kern="1200" baseline="0" dirty="0" smtClean="0">
                <a:solidFill>
                  <a:schemeClr val="tx1"/>
                </a:solidFill>
                <a:latin typeface="+mn-lt"/>
                <a:ea typeface="+mn-ea"/>
                <a:cs typeface="+mn-cs"/>
              </a:rPr>
              <a:t>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There </a:t>
            </a:r>
            <a:r>
              <a:rPr lang="en-US" sz="1200" kern="1200" baseline="0" dirty="0" smtClean="0">
                <a:solidFill>
                  <a:schemeClr val="tx1"/>
                </a:solidFill>
                <a:latin typeface="+mn-lt"/>
                <a:ea typeface="+mn-ea"/>
                <a:cs typeface="+mn-cs"/>
              </a:rPr>
              <a:t>were 164 distinct queries which included </a:t>
            </a:r>
            <a:r>
              <a:rPr lang="en-US" sz="1200" kern="1200" baseline="0" dirty="0" smtClean="0">
                <a:solidFill>
                  <a:schemeClr val="tx1"/>
                </a:solidFill>
                <a:latin typeface="+mn-lt"/>
                <a:ea typeface="+mn-ea"/>
                <a:cs typeface="+mn-cs"/>
              </a:rPr>
              <a:t>product queries </a:t>
            </a:r>
            <a:r>
              <a:rPr lang="en-US" sz="1200" kern="1200" baseline="0" dirty="0" smtClean="0">
                <a:solidFill>
                  <a:schemeClr val="tx1"/>
                </a:solidFill>
                <a:latin typeface="+mn-lt"/>
                <a:ea typeface="+mn-ea"/>
                <a:cs typeface="+mn-cs"/>
              </a:rPr>
              <a:t>such as:</a:t>
            </a:r>
            <a:r>
              <a:rPr lang="en-US" sz="1200" kern="1200" baseline="0" dirty="0" smtClean="0">
                <a:solidFill>
                  <a:schemeClr val="tx1"/>
                </a:solidFill>
                <a:latin typeface="+mn-lt"/>
                <a:ea typeface="+mn-ea"/>
                <a:cs typeface="+mn-cs"/>
              </a:rPr>
              <a:t> “LCD monitor”, “m6600”, “</a:t>
            </a:r>
            <a:r>
              <a:rPr lang="en-US" sz="1200" kern="1200" baseline="0" dirty="0" err="1" smtClean="0">
                <a:solidFill>
                  <a:schemeClr val="tx1"/>
                </a:solidFill>
                <a:latin typeface="+mn-lt"/>
                <a:ea typeface="+mn-ea"/>
                <a:cs typeface="+mn-cs"/>
              </a:rPr>
              <a:t>epiphone</a:t>
            </a:r>
            <a:r>
              <a:rPr lang="en-US" sz="1200" kern="1200" baseline="0" dirty="0" smtClean="0">
                <a:solidFill>
                  <a:schemeClr val="tx1"/>
                </a:solidFill>
                <a:latin typeface="+mn-lt"/>
                <a:ea typeface="+mn-ea"/>
                <a:cs typeface="+mn-cs"/>
              </a:rPr>
              <a:t> guitar”, “sofa,” </a:t>
            </a:r>
            <a:r>
              <a:rPr lang="en-US" sz="1200" kern="1200" baseline="0" dirty="0" smtClean="0">
                <a:solidFill>
                  <a:schemeClr val="tx1"/>
                </a:solidFill>
                <a:latin typeface="+mn-lt"/>
                <a:ea typeface="+mn-ea"/>
                <a:cs typeface="+mn-cs"/>
              </a:rPr>
              <a:t>and</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yamaha</a:t>
            </a:r>
            <a:r>
              <a:rPr lang="en-US"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a100</a:t>
            </a:r>
            <a:r>
              <a:rPr lang="en-US" sz="1200" kern="1200" baseline="0" dirty="0" smtClean="0">
                <a:solidFill>
                  <a:schemeClr val="tx1"/>
                </a:solidFill>
                <a:latin typeface="+mn-lt"/>
                <a:ea typeface="+mn-ea"/>
                <a:cs typeface="+mn-cs"/>
              </a:rPr>
              <a:t>.”</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NEXT</a:t>
            </a:r>
          </a:p>
        </p:txBody>
      </p:sp>
      <p:sp>
        <p:nvSpPr>
          <p:cNvPr id="4" name="Slide Number Placeholder 3"/>
          <p:cNvSpPr>
            <a:spLocks noGrp="1"/>
          </p:cNvSpPr>
          <p:nvPr>
            <p:ph type="sldNum" sz="quarter" idx="10"/>
          </p:nvPr>
        </p:nvSpPr>
        <p:spPr/>
        <p:txBody>
          <a:bodyPr/>
          <a:lstStyle/>
          <a:p>
            <a:fld id="{993A1BEF-C4A3-374C-94A8-68522EF667D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We ran five experiments, one for each of the varying training data distribution skews as seen in the table.</a:t>
            </a:r>
          </a:p>
          <a:p>
            <a:endParaRPr lang="en-US" dirty="0" smtClean="0"/>
          </a:p>
          <a:p>
            <a:r>
              <a:rPr lang="en-US" dirty="0" smtClean="0"/>
              <a:t>We</a:t>
            </a:r>
            <a:r>
              <a:rPr lang="en-US" baseline="0" dirty="0" smtClean="0"/>
              <a:t> tried as best as possible to symmetrically vary “Matching” and “Not Matching” results across the experiments.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same underlying distribution of query result sets were used in each experiment.</a:t>
            </a:r>
          </a:p>
          <a:p>
            <a:endParaRPr lang="en-US" baseline="0" dirty="0" smtClean="0"/>
          </a:p>
          <a:p>
            <a:r>
              <a:rPr lang="en-US" sz="1200" kern="1200" baseline="0" dirty="0" smtClean="0">
                <a:solidFill>
                  <a:schemeClr val="tx1"/>
                </a:solidFill>
                <a:latin typeface="+mn-lt"/>
                <a:ea typeface="+mn-ea"/>
                <a:cs typeface="+mn-cs"/>
              </a:rPr>
              <a:t>The data was previously judged by a set of experts from the online retailer, and we measure our results against these expert judgments.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NEXT</a:t>
            </a:r>
            <a:endParaRPr lang="en-US" dirty="0"/>
          </a:p>
        </p:txBody>
      </p:sp>
      <p:sp>
        <p:nvSpPr>
          <p:cNvPr id="4" name="Slide Number Placeholder 3"/>
          <p:cNvSpPr>
            <a:spLocks noGrp="1"/>
          </p:cNvSpPr>
          <p:nvPr>
            <p:ph type="sldNum" sz="quarter" idx="10"/>
          </p:nvPr>
        </p:nvSpPr>
        <p:spPr/>
        <p:txBody>
          <a:bodyPr/>
          <a:lstStyle/>
          <a:p>
            <a:fld id="{993A1BEF-C4A3-374C-94A8-68522EF667D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11425F-166E-6742-AE6C-AA07750A3477}" type="datetimeFigureOut">
              <a:rPr lang="en-US" smtClean="0"/>
              <a:pPr/>
              <a:t>7/22/10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11425F-166E-6742-AE6C-AA07750A3477}" type="datetimeFigureOut">
              <a:rPr lang="en-US" smtClean="0"/>
              <a:pPr/>
              <a:t>7/22/10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8A15C-8F43-404A-8BA5-05FF003D68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11425F-166E-6742-AE6C-AA07750A3477}" type="datetimeFigureOut">
              <a:rPr lang="en-US" smtClean="0"/>
              <a:pPr/>
              <a:t>7/22/10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8A15C-8F43-404A-8BA5-05FF003D68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11425F-166E-6742-AE6C-AA07750A3477}" type="datetimeFigureOut">
              <a:rPr lang="en-US" smtClean="0"/>
              <a:pPr/>
              <a:t>7/22/10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8A15C-8F43-404A-8BA5-05FF003D68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11425F-166E-6742-AE6C-AA07750A3477}" type="datetimeFigureOut">
              <a:rPr lang="en-US" smtClean="0"/>
              <a:pPr/>
              <a:t>7/22/10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8A15C-8F43-404A-8BA5-05FF003D68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11425F-166E-6742-AE6C-AA07750A3477}" type="datetimeFigureOut">
              <a:rPr lang="en-US" smtClean="0"/>
              <a:pPr/>
              <a:t>7/22/10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8A15C-8F43-404A-8BA5-05FF003D68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11425F-166E-6742-AE6C-AA07750A3477}" type="datetimeFigureOut">
              <a:rPr lang="en-US" smtClean="0"/>
              <a:pPr/>
              <a:t>7/22/10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C8A15C-8F43-404A-8BA5-05FF003D68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11425F-166E-6742-AE6C-AA07750A3477}" type="datetimeFigureOut">
              <a:rPr lang="en-US" smtClean="0"/>
              <a:pPr/>
              <a:t>7/22/10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C8A15C-8F43-404A-8BA5-05FF003D68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1425F-166E-6742-AE6C-AA07750A3477}" type="datetimeFigureOut">
              <a:rPr lang="en-US" smtClean="0"/>
              <a:pPr/>
              <a:t>7/22/10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C8A15C-8F43-404A-8BA5-05FF003D68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11425F-166E-6742-AE6C-AA07750A3477}" type="datetimeFigureOut">
              <a:rPr lang="en-US" smtClean="0"/>
              <a:pPr/>
              <a:t>7/22/10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11425F-166E-6742-AE6C-AA07750A3477}" type="datetimeFigureOut">
              <a:rPr lang="en-US" smtClean="0"/>
              <a:pPr/>
              <a:t>7/22/10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8A15C-8F43-404A-8BA5-05FF003D68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1425F-166E-6742-AE6C-AA07750A3477}" type="datetimeFigureOut">
              <a:rPr lang="en-US" smtClean="0"/>
              <a:pPr/>
              <a:t>7/22/10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C8A15C-8F43-404A-8BA5-05FF003D68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5.pdf"/><Relationship Id="rId6"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08757" y="626223"/>
            <a:ext cx="8935243" cy="1919568"/>
          </a:xfrm>
        </p:spPr>
        <p:txBody>
          <a:bodyPr>
            <a:normAutofit fontScale="90000"/>
          </a:bodyPr>
          <a:lstStyle/>
          <a:p>
            <a:r>
              <a:rPr lang="en-US" b="1" dirty="0"/>
              <a:t>Ensuring quality in </a:t>
            </a:r>
            <a:r>
              <a:rPr lang="en-US" b="1" dirty="0" err="1"/>
              <a:t>crowdsourced</a:t>
            </a:r>
            <a:r>
              <a:rPr lang="en-US" b="1" dirty="0"/>
              <a:t> search </a:t>
            </a:r>
            <a:r>
              <a:rPr lang="en-US" b="1" dirty="0" smtClean="0"/>
              <a:t>relevance evaluation</a:t>
            </a:r>
            <a:r>
              <a:rPr lang="en-US" b="1" dirty="0"/>
              <a:t>:</a:t>
            </a:r>
            <a:r>
              <a:rPr lang="en-US" b="1" dirty="0" smtClean="0"/>
              <a:t> </a:t>
            </a:r>
            <a:br>
              <a:rPr lang="en-US" b="1" dirty="0" smtClean="0"/>
            </a:br>
            <a:r>
              <a:rPr lang="en-US" b="1" dirty="0" smtClean="0"/>
              <a:t>The </a:t>
            </a:r>
            <a:r>
              <a:rPr lang="en-US" b="1" dirty="0"/>
              <a:t>effects of training question distribution</a:t>
            </a:r>
            <a:endParaRPr lang="en-US" dirty="0"/>
          </a:p>
        </p:txBody>
      </p:sp>
      <p:sp>
        <p:nvSpPr>
          <p:cNvPr id="3" name="Subtitle 2"/>
          <p:cNvSpPr>
            <a:spLocks noGrp="1"/>
          </p:cNvSpPr>
          <p:nvPr>
            <p:ph type="subTitle" idx="1"/>
          </p:nvPr>
        </p:nvSpPr>
        <p:spPr>
          <a:xfrm>
            <a:off x="1371600" y="3416300"/>
            <a:ext cx="6400800" cy="1752600"/>
          </a:xfrm>
        </p:spPr>
        <p:txBody>
          <a:bodyPr>
            <a:normAutofit fontScale="85000" lnSpcReduction="20000"/>
          </a:bodyPr>
          <a:lstStyle/>
          <a:p>
            <a:r>
              <a:rPr lang="en-US" dirty="0" smtClean="0"/>
              <a:t>John Le - CrowdFlower</a:t>
            </a:r>
          </a:p>
          <a:p>
            <a:r>
              <a:rPr lang="en-US" dirty="0" smtClean="0"/>
              <a:t>Andy Edmonds - eBay</a:t>
            </a:r>
          </a:p>
          <a:p>
            <a:r>
              <a:rPr lang="en-US" dirty="0" smtClean="0"/>
              <a:t>Vaughn Hester - CrowdFlower</a:t>
            </a:r>
          </a:p>
          <a:p>
            <a:r>
              <a:rPr lang="en-US" dirty="0" smtClean="0"/>
              <a:t>Lukas </a:t>
            </a:r>
            <a:r>
              <a:rPr lang="en-US" dirty="0" err="1" smtClean="0"/>
              <a:t>Biewald</a:t>
            </a:r>
            <a:r>
              <a:rPr lang="en-US" dirty="0" smtClean="0"/>
              <a:t> - CrowdFlower</a:t>
            </a:r>
          </a:p>
          <a:p>
            <a:endParaRPr lang="en-US" dirty="0"/>
          </a:p>
        </p:txBody>
      </p:sp>
      <p:pic>
        <p:nvPicPr>
          <p:cNvPr id="4" name="Picture 3"/>
          <p:cNvPicPr>
            <a:picLocks noChangeAspect="1"/>
          </p:cNvPicPr>
          <p:nvPr/>
        </p:nvPicPr>
        <p:blipFill>
          <a:blip r:embed="rId3"/>
          <a:stretch>
            <a:fillRect/>
          </a:stretch>
        </p:blipFill>
        <p:spPr>
          <a:xfrm>
            <a:off x="3915335" y="5168900"/>
            <a:ext cx="4929841" cy="1535524"/>
          </a:xfrm>
          <a:prstGeom prst="rect">
            <a:avLst/>
          </a:prstGeom>
        </p:spPr>
      </p:pic>
      <p:pic>
        <p:nvPicPr>
          <p:cNvPr id="5" name="Picture 4"/>
          <p:cNvPicPr/>
          <p:nvPr/>
        </p:nvPicPr>
        <p:blipFill>
          <a:blip r:embed="rId4"/>
          <a:srcRect/>
          <a:stretch>
            <a:fillRect/>
          </a:stretch>
        </p:blipFill>
        <p:spPr bwMode="auto">
          <a:xfrm>
            <a:off x="966861" y="5617882"/>
            <a:ext cx="2072640" cy="8622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1432"/>
            <a:ext cx="7772400" cy="817567"/>
          </a:xfrm>
        </p:spPr>
        <p:txBody>
          <a:bodyPr>
            <a:normAutofit/>
          </a:bodyPr>
          <a:lstStyle/>
          <a:p>
            <a:r>
              <a:rPr lang="en-US" dirty="0" smtClean="0"/>
              <a:t>Experimental Control</a:t>
            </a:r>
            <a:endParaRPr lang="en-US" dirty="0"/>
          </a:p>
        </p:txBody>
      </p:sp>
      <p:sp>
        <p:nvSpPr>
          <p:cNvPr id="3" name="Subtitle 2"/>
          <p:cNvSpPr>
            <a:spLocks noGrp="1"/>
          </p:cNvSpPr>
          <p:nvPr>
            <p:ph type="subTitle" idx="1"/>
          </p:nvPr>
        </p:nvSpPr>
        <p:spPr>
          <a:xfrm>
            <a:off x="685800" y="1408999"/>
            <a:ext cx="7772400" cy="3759901"/>
          </a:xfrm>
        </p:spPr>
        <p:txBody>
          <a:bodyPr>
            <a:normAutofit/>
          </a:bodyPr>
          <a:lstStyle/>
          <a:p>
            <a:pPr marL="342900" lvl="0" indent="-342900" algn="l">
              <a:buFont typeface="Arial"/>
              <a:buChar char="•"/>
            </a:pPr>
            <a:r>
              <a:rPr lang="en-US" dirty="0" smtClean="0">
                <a:solidFill>
                  <a:prstClr val="black"/>
                </a:solidFill>
              </a:rPr>
              <a:t>Round-robin workers into the </a:t>
            </a:r>
            <a:r>
              <a:rPr lang="en-US" dirty="0" smtClean="0">
                <a:solidFill>
                  <a:prstClr val="black"/>
                </a:solidFill>
              </a:rPr>
              <a:t>simultaneously running</a:t>
            </a:r>
            <a:r>
              <a:rPr lang="en-US" dirty="0" smtClean="0">
                <a:solidFill>
                  <a:prstClr val="black"/>
                </a:solidFill>
              </a:rPr>
              <a:t> </a:t>
            </a:r>
            <a:r>
              <a:rPr lang="en-US" dirty="0" smtClean="0">
                <a:solidFill>
                  <a:prstClr val="black"/>
                </a:solidFill>
              </a:rPr>
              <a:t>experiments</a:t>
            </a:r>
          </a:p>
          <a:p>
            <a:pPr marL="800100" lvl="1" indent="-342900" algn="l">
              <a:buFont typeface="Arial"/>
              <a:buChar char="•"/>
            </a:pPr>
            <a:r>
              <a:rPr lang="en-US" dirty="0" smtClean="0">
                <a:solidFill>
                  <a:prstClr val="black"/>
                </a:solidFill>
              </a:rPr>
              <a:t>Note only one HIT showed up on Turk</a:t>
            </a:r>
          </a:p>
          <a:p>
            <a:pPr marL="342900" lvl="0" indent="-342900" algn="l">
              <a:buFont typeface="Arial"/>
              <a:buChar char="•"/>
            </a:pPr>
            <a:r>
              <a:rPr lang="en-US" dirty="0" smtClean="0">
                <a:solidFill>
                  <a:prstClr val="black"/>
                </a:solidFill>
              </a:rPr>
              <a:t>Workers </a:t>
            </a:r>
            <a:r>
              <a:rPr lang="en-US" dirty="0" smtClean="0">
                <a:solidFill>
                  <a:prstClr val="black"/>
                </a:solidFill>
              </a:rPr>
              <a:t>were sent to the same experiment if they left and returned</a:t>
            </a:r>
            <a:endParaRPr lang="en-US" dirty="0" smtClean="0">
              <a:solidFill>
                <a:prstClr val="black"/>
              </a:solidFill>
            </a:endParaRPr>
          </a:p>
        </p:txBody>
      </p:sp>
      <p:pic>
        <p:nvPicPr>
          <p:cNvPr id="4" name="Picture 3"/>
          <p:cNvPicPr>
            <a:picLocks noChangeAspect="1"/>
          </p:cNvPicPr>
          <p:nvPr/>
        </p:nvPicPr>
        <p:blipFill>
          <a:blip r:embed="rId3"/>
          <a:stretch>
            <a:fillRect/>
          </a:stretch>
        </p:blipFill>
        <p:spPr>
          <a:xfrm>
            <a:off x="3915335" y="5168900"/>
            <a:ext cx="4929841" cy="1535524"/>
          </a:xfrm>
          <a:prstGeom prst="rect">
            <a:avLst/>
          </a:prstGeom>
        </p:spPr>
      </p:pic>
      <p:pic>
        <p:nvPicPr>
          <p:cNvPr id="5" name="Picture 4"/>
          <p:cNvPicPr/>
          <p:nvPr/>
        </p:nvPicPr>
        <p:blipFill>
          <a:blip r:embed="rId4"/>
          <a:srcRect/>
          <a:stretch>
            <a:fillRect/>
          </a:stretch>
        </p:blipFill>
        <p:spPr bwMode="auto">
          <a:xfrm>
            <a:off x="966861" y="5617882"/>
            <a:ext cx="2072640" cy="862217"/>
          </a:xfrm>
          <a:prstGeom prst="rect">
            <a:avLst/>
          </a:prstGeom>
          <a:noFill/>
          <a:ln w="9525">
            <a:noFill/>
            <a:miter lim="800000"/>
            <a:headEnd/>
            <a:tailEnd/>
          </a:ln>
        </p:spPr>
      </p:pic>
    </p:spTree>
  </p:cSld>
  <p:clrMapOvr>
    <a:masterClrMapping/>
  </p:clrMapOvr>
  <p:transition>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1432"/>
            <a:ext cx="7772400" cy="817567"/>
          </a:xfrm>
        </p:spPr>
        <p:txBody>
          <a:bodyPr>
            <a:normAutofit/>
          </a:bodyPr>
          <a:lstStyle/>
          <a:p>
            <a:r>
              <a:rPr lang="en-US" dirty="0" smtClean="0"/>
              <a:t>Results</a:t>
            </a:r>
            <a:endParaRPr lang="en-US" dirty="0"/>
          </a:p>
        </p:txBody>
      </p:sp>
      <p:sp>
        <p:nvSpPr>
          <p:cNvPr id="3" name="Subtitle 2"/>
          <p:cNvSpPr>
            <a:spLocks noGrp="1"/>
          </p:cNvSpPr>
          <p:nvPr>
            <p:ph type="subTitle" idx="1"/>
          </p:nvPr>
        </p:nvSpPr>
        <p:spPr>
          <a:xfrm>
            <a:off x="685800" y="1408999"/>
            <a:ext cx="7772400" cy="3759901"/>
          </a:xfrm>
        </p:spPr>
        <p:txBody>
          <a:bodyPr>
            <a:normAutofit/>
          </a:bodyPr>
          <a:lstStyle/>
          <a:p>
            <a:pPr marL="514350" lvl="0" indent="-514350" algn="l">
              <a:buFont typeface="+mj-lt"/>
              <a:buAutoNum type="arabicPeriod"/>
            </a:pPr>
            <a:r>
              <a:rPr lang="en-US" dirty="0" smtClean="0">
                <a:solidFill>
                  <a:prstClr val="black"/>
                </a:solidFill>
              </a:rPr>
              <a:t>Worker participation</a:t>
            </a:r>
          </a:p>
          <a:p>
            <a:pPr marL="514350" lvl="0" indent="-514350" algn="l">
              <a:buFont typeface="+mj-lt"/>
              <a:buAutoNum type="arabicPeriod"/>
            </a:pPr>
            <a:r>
              <a:rPr lang="en-US" dirty="0" smtClean="0">
                <a:solidFill>
                  <a:prstClr val="black"/>
                </a:solidFill>
              </a:rPr>
              <a:t>Mean </a:t>
            </a:r>
            <a:r>
              <a:rPr lang="en-US" dirty="0" smtClean="0">
                <a:solidFill>
                  <a:prstClr val="black"/>
                </a:solidFill>
              </a:rPr>
              <a:t>worker </a:t>
            </a:r>
            <a:r>
              <a:rPr lang="en-US" dirty="0">
                <a:solidFill>
                  <a:prstClr val="black"/>
                </a:solidFill>
              </a:rPr>
              <a:t>p</a:t>
            </a:r>
            <a:r>
              <a:rPr lang="en-US" dirty="0" smtClean="0">
                <a:solidFill>
                  <a:prstClr val="black"/>
                </a:solidFill>
              </a:rPr>
              <a:t>erformance</a:t>
            </a:r>
            <a:endParaRPr lang="en-US" dirty="0" smtClean="0">
              <a:solidFill>
                <a:prstClr val="black"/>
              </a:solidFill>
            </a:endParaRPr>
          </a:p>
          <a:p>
            <a:pPr marL="514350" lvl="0" indent="-514350" algn="l">
              <a:buFont typeface="+mj-lt"/>
              <a:buAutoNum type="arabicPeriod"/>
            </a:pPr>
            <a:r>
              <a:rPr lang="en-US" dirty="0" smtClean="0">
                <a:solidFill>
                  <a:prstClr val="black"/>
                </a:solidFill>
              </a:rPr>
              <a:t>Aggregate</a:t>
            </a:r>
            <a:r>
              <a:rPr lang="en-US" dirty="0" smtClean="0">
                <a:solidFill>
                  <a:prstClr val="black"/>
                </a:solidFill>
              </a:rPr>
              <a:t> </a:t>
            </a:r>
            <a:r>
              <a:rPr lang="en-US" dirty="0" smtClean="0">
                <a:solidFill>
                  <a:prstClr val="black"/>
                </a:solidFill>
              </a:rPr>
              <a:t>majority vote </a:t>
            </a:r>
          </a:p>
          <a:p>
            <a:pPr marL="971550" lvl="1" indent="-514350" algn="l">
              <a:buFont typeface="Arial"/>
              <a:buChar char="•"/>
            </a:pPr>
            <a:r>
              <a:rPr lang="en-US" dirty="0">
                <a:solidFill>
                  <a:prstClr val="black"/>
                </a:solidFill>
              </a:rPr>
              <a:t>A</a:t>
            </a:r>
            <a:r>
              <a:rPr lang="en-US" dirty="0" smtClean="0">
                <a:solidFill>
                  <a:prstClr val="black"/>
                </a:solidFill>
              </a:rPr>
              <a:t>ccuracy</a:t>
            </a:r>
          </a:p>
          <a:p>
            <a:pPr marL="971550" lvl="1" indent="-514350" algn="l">
              <a:buFont typeface="Arial"/>
              <a:buChar char="•"/>
            </a:pPr>
            <a:r>
              <a:rPr lang="en-US" dirty="0" smtClean="0">
                <a:solidFill>
                  <a:prstClr val="black"/>
                </a:solidFill>
              </a:rPr>
              <a:t>Performance </a:t>
            </a:r>
            <a:r>
              <a:rPr lang="en-US" dirty="0" smtClean="0">
                <a:solidFill>
                  <a:prstClr val="black"/>
                </a:solidFill>
              </a:rPr>
              <a:t>measures: </a:t>
            </a:r>
            <a:r>
              <a:rPr lang="en-US" dirty="0">
                <a:solidFill>
                  <a:prstClr val="black"/>
                </a:solidFill>
              </a:rPr>
              <a:t>p</a:t>
            </a:r>
            <a:r>
              <a:rPr lang="en-US" dirty="0" smtClean="0">
                <a:solidFill>
                  <a:prstClr val="black"/>
                </a:solidFill>
              </a:rPr>
              <a:t>recision </a:t>
            </a:r>
            <a:r>
              <a:rPr lang="en-US" dirty="0" smtClean="0">
                <a:solidFill>
                  <a:prstClr val="black"/>
                </a:solidFill>
              </a:rPr>
              <a:t>and recall</a:t>
            </a:r>
          </a:p>
          <a:p>
            <a:endParaRPr lang="en-US" dirty="0"/>
          </a:p>
        </p:txBody>
      </p:sp>
      <p:pic>
        <p:nvPicPr>
          <p:cNvPr id="4" name="Picture 3"/>
          <p:cNvPicPr>
            <a:picLocks noChangeAspect="1"/>
          </p:cNvPicPr>
          <p:nvPr/>
        </p:nvPicPr>
        <p:blipFill>
          <a:blip r:embed="rId3"/>
          <a:stretch>
            <a:fillRect/>
          </a:stretch>
        </p:blipFill>
        <p:spPr>
          <a:xfrm>
            <a:off x="3915335" y="5168900"/>
            <a:ext cx="4929841" cy="1535524"/>
          </a:xfrm>
          <a:prstGeom prst="rect">
            <a:avLst/>
          </a:prstGeom>
        </p:spPr>
      </p:pic>
      <p:pic>
        <p:nvPicPr>
          <p:cNvPr id="5" name="Picture 4"/>
          <p:cNvPicPr/>
          <p:nvPr/>
        </p:nvPicPr>
        <p:blipFill>
          <a:blip r:embed="rId4"/>
          <a:srcRect/>
          <a:stretch>
            <a:fillRect/>
          </a:stretch>
        </p:blipFill>
        <p:spPr bwMode="auto">
          <a:xfrm>
            <a:off x="966861" y="5617882"/>
            <a:ext cx="2072640" cy="862217"/>
          </a:xfrm>
          <a:prstGeom prst="rect">
            <a:avLst/>
          </a:prstGeom>
          <a:noFill/>
          <a:ln w="9525">
            <a:noFill/>
            <a:miter lim="800000"/>
            <a:headEnd/>
            <a:tailEnd/>
          </a:ln>
        </p:spPr>
      </p:pic>
    </p:spTree>
  </p:cSld>
  <p:clrMapOvr>
    <a:masterClrMapping/>
  </p:clrMapOvr>
  <p:transition>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1432"/>
            <a:ext cx="7772400" cy="817567"/>
          </a:xfrm>
        </p:spPr>
        <p:txBody>
          <a:bodyPr>
            <a:normAutofit/>
          </a:bodyPr>
          <a:lstStyle/>
          <a:p>
            <a:r>
              <a:rPr lang="en-US" dirty="0" smtClean="0"/>
              <a:t>Worker Participation</a:t>
            </a:r>
            <a:endParaRPr lang="en-US" dirty="0"/>
          </a:p>
        </p:txBody>
      </p:sp>
      <p:pic>
        <p:nvPicPr>
          <p:cNvPr id="4" name="Picture 3"/>
          <p:cNvPicPr>
            <a:picLocks noChangeAspect="1"/>
          </p:cNvPicPr>
          <p:nvPr/>
        </p:nvPicPr>
        <p:blipFill>
          <a:blip r:embed="rId3"/>
          <a:stretch>
            <a:fillRect/>
          </a:stretch>
        </p:blipFill>
        <p:spPr>
          <a:xfrm>
            <a:off x="3915335" y="5168900"/>
            <a:ext cx="4929841" cy="1535524"/>
          </a:xfrm>
          <a:prstGeom prst="rect">
            <a:avLst/>
          </a:prstGeom>
        </p:spPr>
      </p:pic>
      <p:pic>
        <p:nvPicPr>
          <p:cNvPr id="5" name="Picture 4"/>
          <p:cNvPicPr/>
          <p:nvPr/>
        </p:nvPicPr>
        <p:blipFill>
          <a:blip r:embed="rId4"/>
          <a:srcRect/>
          <a:stretch>
            <a:fillRect/>
          </a:stretch>
        </p:blipFill>
        <p:spPr bwMode="auto">
          <a:xfrm>
            <a:off x="966861" y="5617882"/>
            <a:ext cx="2072640" cy="862217"/>
          </a:xfrm>
          <a:prstGeom prst="rect">
            <a:avLst/>
          </a:prstGeom>
          <a:noFill/>
          <a:ln w="9525">
            <a:noFill/>
            <a:miter lim="800000"/>
            <a:headEnd/>
            <a:tailEnd/>
          </a:ln>
        </p:spPr>
      </p:pic>
      <p:graphicFrame>
        <p:nvGraphicFramePr>
          <p:cNvPr id="9" name="Table 8"/>
          <p:cNvGraphicFramePr>
            <a:graphicFrameLocks noGrp="1"/>
          </p:cNvGraphicFramePr>
          <p:nvPr/>
        </p:nvGraphicFramePr>
        <p:xfrm>
          <a:off x="270935" y="1981200"/>
          <a:ext cx="8574241" cy="2632284"/>
        </p:xfrm>
        <a:graphic>
          <a:graphicData uri="http://schemas.openxmlformats.org/drawingml/2006/table">
            <a:tbl>
              <a:tblPr firstRow="1" bandRow="1">
                <a:tableStyleId>{F5AB1C69-6EDB-4FF4-983F-18BD219EF322}</a:tableStyleId>
              </a:tblPr>
              <a:tblGrid>
                <a:gridCol w="2080046"/>
                <a:gridCol w="1298839"/>
                <a:gridCol w="1298839"/>
                <a:gridCol w="1298839"/>
                <a:gridCol w="1298839"/>
                <a:gridCol w="1298839"/>
              </a:tblGrid>
              <a:tr h="438714">
                <a:tc>
                  <a:txBody>
                    <a:bodyPr/>
                    <a:lstStyle/>
                    <a:p>
                      <a:r>
                        <a:rPr lang="en-US" sz="2100" dirty="0" smtClean="0"/>
                        <a:t>Experiment</a:t>
                      </a:r>
                      <a:endParaRPr lang="en-US" sz="2100" dirty="0"/>
                    </a:p>
                  </a:txBody>
                  <a:tcPr/>
                </a:tc>
                <a:tc>
                  <a:txBody>
                    <a:bodyPr/>
                    <a:lstStyle/>
                    <a:p>
                      <a:r>
                        <a:rPr lang="en-US" sz="2100" dirty="0" smtClean="0"/>
                        <a:t>1</a:t>
                      </a:r>
                      <a:endParaRPr lang="en-US" sz="2100" dirty="0"/>
                    </a:p>
                  </a:txBody>
                  <a:tcPr/>
                </a:tc>
                <a:tc>
                  <a:txBody>
                    <a:bodyPr/>
                    <a:lstStyle/>
                    <a:p>
                      <a:r>
                        <a:rPr lang="en-US" sz="2100" dirty="0" smtClean="0"/>
                        <a:t>2</a:t>
                      </a:r>
                      <a:endParaRPr lang="en-US" sz="2100" dirty="0"/>
                    </a:p>
                  </a:txBody>
                  <a:tcPr/>
                </a:tc>
                <a:tc>
                  <a:txBody>
                    <a:bodyPr/>
                    <a:lstStyle/>
                    <a:p>
                      <a:r>
                        <a:rPr lang="en-US" sz="2100" dirty="0" smtClean="0"/>
                        <a:t>3</a:t>
                      </a:r>
                      <a:endParaRPr lang="en-US" sz="2100" dirty="0"/>
                    </a:p>
                  </a:txBody>
                  <a:tcPr/>
                </a:tc>
                <a:tc>
                  <a:txBody>
                    <a:bodyPr/>
                    <a:lstStyle/>
                    <a:p>
                      <a:r>
                        <a:rPr lang="en-US" sz="2100" dirty="0" smtClean="0"/>
                        <a:t>4</a:t>
                      </a:r>
                      <a:endParaRPr lang="en-US" sz="2100" dirty="0"/>
                    </a:p>
                  </a:txBody>
                  <a:tcPr/>
                </a:tc>
                <a:tc>
                  <a:txBody>
                    <a:bodyPr/>
                    <a:lstStyle/>
                    <a:p>
                      <a:r>
                        <a:rPr lang="en-US" sz="2100" dirty="0" smtClean="0"/>
                        <a:t>5</a:t>
                      </a:r>
                      <a:endParaRPr lang="en-US" sz="2100" dirty="0"/>
                    </a:p>
                  </a:txBody>
                  <a:tcPr/>
                </a:tc>
              </a:tr>
              <a:tr h="438714">
                <a:tc>
                  <a:txBody>
                    <a:bodyPr/>
                    <a:lstStyle/>
                    <a:p>
                      <a:r>
                        <a:rPr lang="en-US" sz="2100" dirty="0" smtClean="0"/>
                        <a:t>Came to</a:t>
                      </a:r>
                      <a:r>
                        <a:rPr lang="en-US" sz="2100" baseline="0" dirty="0" smtClean="0"/>
                        <a:t> the Task</a:t>
                      </a:r>
                      <a:endParaRPr lang="en-US" sz="2100" dirty="0"/>
                    </a:p>
                  </a:txBody>
                  <a:tcPr/>
                </a:tc>
                <a:tc>
                  <a:txBody>
                    <a:bodyPr/>
                    <a:lstStyle/>
                    <a:p>
                      <a:r>
                        <a:rPr lang="en-US" sz="2100" dirty="0" smtClean="0"/>
                        <a:t>43</a:t>
                      </a:r>
                      <a:endParaRPr lang="en-US" sz="2100" dirty="0"/>
                    </a:p>
                  </a:txBody>
                  <a:tcPr/>
                </a:tc>
                <a:tc>
                  <a:txBody>
                    <a:bodyPr/>
                    <a:lstStyle/>
                    <a:p>
                      <a:r>
                        <a:rPr lang="en-US" sz="2100" dirty="0" smtClean="0"/>
                        <a:t>42</a:t>
                      </a:r>
                      <a:endParaRPr lang="en-US" sz="2100" dirty="0"/>
                    </a:p>
                  </a:txBody>
                  <a:tcPr/>
                </a:tc>
                <a:tc>
                  <a:txBody>
                    <a:bodyPr/>
                    <a:lstStyle/>
                    <a:p>
                      <a:r>
                        <a:rPr lang="en-US" sz="2100" dirty="0" smtClean="0"/>
                        <a:t>42</a:t>
                      </a:r>
                      <a:endParaRPr lang="en-US" sz="2100" dirty="0"/>
                    </a:p>
                  </a:txBody>
                  <a:tcPr/>
                </a:tc>
                <a:tc>
                  <a:txBody>
                    <a:bodyPr/>
                    <a:lstStyle/>
                    <a:p>
                      <a:r>
                        <a:rPr lang="en-US" sz="2100" dirty="0" smtClean="0"/>
                        <a:t>87</a:t>
                      </a:r>
                      <a:endParaRPr lang="en-US" sz="2100" dirty="0"/>
                    </a:p>
                  </a:txBody>
                  <a:tcPr>
                    <a:solidFill>
                      <a:schemeClr val="accent2">
                        <a:lumMod val="40000"/>
                        <a:lumOff val="60000"/>
                      </a:schemeClr>
                    </a:solidFill>
                  </a:tcPr>
                </a:tc>
                <a:tc>
                  <a:txBody>
                    <a:bodyPr/>
                    <a:lstStyle/>
                    <a:p>
                      <a:r>
                        <a:rPr lang="en-US" sz="2100" dirty="0" smtClean="0"/>
                        <a:t>41</a:t>
                      </a:r>
                      <a:endParaRPr lang="en-US" sz="2100" dirty="0"/>
                    </a:p>
                  </a:txBody>
                  <a:tcPr/>
                </a:tc>
              </a:tr>
              <a:tr h="438714">
                <a:tc>
                  <a:txBody>
                    <a:bodyPr/>
                    <a:lstStyle/>
                    <a:p>
                      <a:r>
                        <a:rPr lang="en-US" sz="2100" dirty="0" smtClean="0"/>
                        <a:t>Did</a:t>
                      </a:r>
                      <a:r>
                        <a:rPr lang="en-US" sz="2100" baseline="0" dirty="0" smtClean="0"/>
                        <a:t> Training</a:t>
                      </a:r>
                      <a:endParaRPr lang="en-US" sz="2100" dirty="0"/>
                    </a:p>
                  </a:txBody>
                  <a:tcPr/>
                </a:tc>
                <a:tc>
                  <a:txBody>
                    <a:bodyPr/>
                    <a:lstStyle/>
                    <a:p>
                      <a:r>
                        <a:rPr lang="en-US" sz="2100" dirty="0" smtClean="0"/>
                        <a:t>26</a:t>
                      </a:r>
                      <a:endParaRPr lang="en-US" sz="2100" dirty="0"/>
                    </a:p>
                  </a:txBody>
                  <a:tcPr/>
                </a:tc>
                <a:tc>
                  <a:txBody>
                    <a:bodyPr/>
                    <a:lstStyle/>
                    <a:p>
                      <a:r>
                        <a:rPr lang="en-US" sz="2100" dirty="0" smtClean="0"/>
                        <a:t>25</a:t>
                      </a:r>
                      <a:endParaRPr lang="en-US" sz="2100" dirty="0"/>
                    </a:p>
                  </a:txBody>
                  <a:tcPr/>
                </a:tc>
                <a:tc>
                  <a:txBody>
                    <a:bodyPr/>
                    <a:lstStyle/>
                    <a:p>
                      <a:r>
                        <a:rPr lang="en-US" sz="2100" dirty="0" smtClean="0"/>
                        <a:t>27</a:t>
                      </a:r>
                      <a:endParaRPr lang="en-US" sz="2100" dirty="0"/>
                    </a:p>
                  </a:txBody>
                  <a:tcPr/>
                </a:tc>
                <a:tc>
                  <a:txBody>
                    <a:bodyPr/>
                    <a:lstStyle/>
                    <a:p>
                      <a:r>
                        <a:rPr lang="en-US" sz="2100" dirty="0" smtClean="0"/>
                        <a:t>50</a:t>
                      </a:r>
                      <a:endParaRPr lang="en-US" sz="2100" dirty="0"/>
                    </a:p>
                  </a:txBody>
                  <a:tcPr/>
                </a:tc>
                <a:tc>
                  <a:txBody>
                    <a:bodyPr/>
                    <a:lstStyle/>
                    <a:p>
                      <a:r>
                        <a:rPr lang="en-US" sz="2100" dirty="0" smtClean="0"/>
                        <a:t>21</a:t>
                      </a:r>
                      <a:endParaRPr lang="en-US" sz="2100" dirty="0"/>
                    </a:p>
                  </a:txBody>
                  <a:tcPr/>
                </a:tc>
              </a:tr>
              <a:tr h="438714">
                <a:tc>
                  <a:txBody>
                    <a:bodyPr/>
                    <a:lstStyle/>
                    <a:p>
                      <a:r>
                        <a:rPr lang="en-US" sz="2100" dirty="0" smtClean="0"/>
                        <a:t>Passed Training</a:t>
                      </a:r>
                      <a:endParaRPr lang="en-US" sz="2100" dirty="0"/>
                    </a:p>
                  </a:txBody>
                  <a:tcPr/>
                </a:tc>
                <a:tc>
                  <a:txBody>
                    <a:bodyPr/>
                    <a:lstStyle/>
                    <a:p>
                      <a:r>
                        <a:rPr lang="en-US" sz="2100" dirty="0" smtClean="0"/>
                        <a:t>19</a:t>
                      </a:r>
                      <a:endParaRPr lang="en-US" sz="2100" dirty="0"/>
                    </a:p>
                  </a:txBody>
                  <a:tcPr/>
                </a:tc>
                <a:tc>
                  <a:txBody>
                    <a:bodyPr/>
                    <a:lstStyle/>
                    <a:p>
                      <a:r>
                        <a:rPr lang="en-US" sz="2100" dirty="0" smtClean="0"/>
                        <a:t>18</a:t>
                      </a:r>
                      <a:endParaRPr lang="en-US" sz="2100" dirty="0"/>
                    </a:p>
                  </a:txBody>
                  <a:tcPr/>
                </a:tc>
                <a:tc>
                  <a:txBody>
                    <a:bodyPr/>
                    <a:lstStyle/>
                    <a:p>
                      <a:r>
                        <a:rPr lang="en-US" sz="2100" dirty="0" smtClean="0"/>
                        <a:t>25</a:t>
                      </a:r>
                      <a:endParaRPr lang="en-US" sz="2100" dirty="0"/>
                    </a:p>
                  </a:txBody>
                  <a:tcPr/>
                </a:tc>
                <a:tc>
                  <a:txBody>
                    <a:bodyPr/>
                    <a:lstStyle/>
                    <a:p>
                      <a:r>
                        <a:rPr lang="en-US" sz="2100" dirty="0" smtClean="0"/>
                        <a:t>37</a:t>
                      </a:r>
                      <a:endParaRPr lang="en-US" sz="2100" dirty="0"/>
                    </a:p>
                  </a:txBody>
                  <a:tcPr/>
                </a:tc>
                <a:tc>
                  <a:txBody>
                    <a:bodyPr/>
                    <a:lstStyle/>
                    <a:p>
                      <a:r>
                        <a:rPr lang="en-US" sz="2100" dirty="0" smtClean="0"/>
                        <a:t>17</a:t>
                      </a:r>
                      <a:endParaRPr lang="en-US" sz="2100" dirty="0"/>
                    </a:p>
                  </a:txBody>
                  <a:tcPr/>
                </a:tc>
              </a:tr>
              <a:tr h="438714">
                <a:tc>
                  <a:txBody>
                    <a:bodyPr/>
                    <a:lstStyle/>
                    <a:p>
                      <a:r>
                        <a:rPr lang="en-US" sz="2100" dirty="0" smtClean="0"/>
                        <a:t>Failed Training</a:t>
                      </a:r>
                      <a:endParaRPr lang="en-US" sz="2100" dirty="0"/>
                    </a:p>
                  </a:txBody>
                  <a:tcPr/>
                </a:tc>
                <a:tc>
                  <a:txBody>
                    <a:bodyPr/>
                    <a:lstStyle/>
                    <a:p>
                      <a:r>
                        <a:rPr lang="en-US" sz="2100" dirty="0" smtClean="0"/>
                        <a:t>7</a:t>
                      </a:r>
                      <a:endParaRPr lang="en-US" sz="2100" dirty="0"/>
                    </a:p>
                  </a:txBody>
                  <a:tcPr/>
                </a:tc>
                <a:tc>
                  <a:txBody>
                    <a:bodyPr/>
                    <a:lstStyle/>
                    <a:p>
                      <a:r>
                        <a:rPr lang="en-US" sz="2100" dirty="0" smtClean="0"/>
                        <a:t>7</a:t>
                      </a:r>
                      <a:endParaRPr lang="en-US" sz="2100" dirty="0"/>
                    </a:p>
                  </a:txBody>
                  <a:tcPr/>
                </a:tc>
                <a:tc>
                  <a:txBody>
                    <a:bodyPr/>
                    <a:lstStyle/>
                    <a:p>
                      <a:r>
                        <a:rPr lang="en-US" sz="2100" dirty="0" smtClean="0"/>
                        <a:t>2</a:t>
                      </a:r>
                      <a:endParaRPr lang="en-US" sz="2100" dirty="0"/>
                    </a:p>
                  </a:txBody>
                  <a:tcPr/>
                </a:tc>
                <a:tc>
                  <a:txBody>
                    <a:bodyPr/>
                    <a:lstStyle/>
                    <a:p>
                      <a:r>
                        <a:rPr lang="en-US" sz="2100" dirty="0" smtClean="0"/>
                        <a:t>13</a:t>
                      </a:r>
                      <a:endParaRPr lang="en-US" sz="2100" dirty="0"/>
                    </a:p>
                  </a:txBody>
                  <a:tcPr/>
                </a:tc>
                <a:tc>
                  <a:txBody>
                    <a:bodyPr/>
                    <a:lstStyle/>
                    <a:p>
                      <a:r>
                        <a:rPr lang="en-US" sz="2100" dirty="0" smtClean="0"/>
                        <a:t>4</a:t>
                      </a:r>
                      <a:endParaRPr lang="en-US" sz="2100" dirty="0"/>
                    </a:p>
                  </a:txBody>
                  <a:tcPr/>
                </a:tc>
              </a:tr>
              <a:tr h="438714">
                <a:tc>
                  <a:txBody>
                    <a:bodyPr/>
                    <a:lstStyle/>
                    <a:p>
                      <a:r>
                        <a:rPr lang="en-US" sz="2100" dirty="0" smtClean="0"/>
                        <a:t>Percent Passed</a:t>
                      </a:r>
                      <a:endParaRPr lang="en-US" sz="2100" dirty="0"/>
                    </a:p>
                  </a:txBody>
                  <a:tcPr/>
                </a:tc>
                <a:tc>
                  <a:txBody>
                    <a:bodyPr/>
                    <a:lstStyle/>
                    <a:p>
                      <a:r>
                        <a:rPr lang="en-US" sz="2100" dirty="0" smtClean="0"/>
                        <a:t>73%</a:t>
                      </a:r>
                      <a:endParaRPr lang="en-US" sz="2100" dirty="0"/>
                    </a:p>
                  </a:txBody>
                  <a:tcPr/>
                </a:tc>
                <a:tc>
                  <a:txBody>
                    <a:bodyPr/>
                    <a:lstStyle/>
                    <a:p>
                      <a:r>
                        <a:rPr lang="en-US" sz="2100" dirty="0" smtClean="0"/>
                        <a:t>72%</a:t>
                      </a:r>
                      <a:endParaRPr lang="en-US" sz="2100" dirty="0"/>
                    </a:p>
                  </a:txBody>
                  <a:tcPr/>
                </a:tc>
                <a:tc>
                  <a:txBody>
                    <a:bodyPr/>
                    <a:lstStyle/>
                    <a:p>
                      <a:r>
                        <a:rPr lang="en-US" sz="2100" b="1" dirty="0" smtClean="0"/>
                        <a:t>92.6%</a:t>
                      </a:r>
                      <a:endParaRPr lang="en-US" sz="2100" b="1" dirty="0"/>
                    </a:p>
                  </a:txBody>
                  <a:tcPr>
                    <a:solidFill>
                      <a:srgbClr val="CCFFCC"/>
                    </a:solidFill>
                  </a:tcPr>
                </a:tc>
                <a:tc>
                  <a:txBody>
                    <a:bodyPr/>
                    <a:lstStyle/>
                    <a:p>
                      <a:r>
                        <a:rPr lang="en-US" sz="2100" dirty="0" smtClean="0"/>
                        <a:t>74%</a:t>
                      </a:r>
                      <a:endParaRPr lang="en-US" sz="2100" dirty="0"/>
                    </a:p>
                  </a:txBody>
                  <a:tcPr/>
                </a:tc>
                <a:tc>
                  <a:txBody>
                    <a:bodyPr/>
                    <a:lstStyle/>
                    <a:p>
                      <a:r>
                        <a:rPr lang="en-US" sz="2100" dirty="0" smtClean="0"/>
                        <a:t>80.9%</a:t>
                      </a:r>
                      <a:endParaRPr lang="en-US" sz="2100" dirty="0"/>
                    </a:p>
                  </a:txBody>
                  <a:tcPr/>
                </a:tc>
              </a:tr>
            </a:tbl>
          </a:graphicData>
        </a:graphic>
      </p:graphicFrame>
      <p:sp>
        <p:nvSpPr>
          <p:cNvPr id="10" name="TextBox 9"/>
          <p:cNvSpPr txBox="1"/>
          <p:nvPr/>
        </p:nvSpPr>
        <p:spPr>
          <a:xfrm>
            <a:off x="1519228" y="1611868"/>
            <a:ext cx="1585440" cy="369332"/>
          </a:xfrm>
          <a:prstGeom prst="rect">
            <a:avLst/>
          </a:prstGeom>
          <a:noFill/>
        </p:spPr>
        <p:txBody>
          <a:bodyPr wrap="none" rtlCol="0">
            <a:spAutoFit/>
          </a:bodyPr>
          <a:lstStyle/>
          <a:p>
            <a:r>
              <a:rPr lang="en-US" dirty="0" smtClean="0"/>
              <a:t>Matching skew</a:t>
            </a:r>
            <a:endParaRPr lang="en-US" dirty="0"/>
          </a:p>
        </p:txBody>
      </p:sp>
      <p:cxnSp>
        <p:nvCxnSpPr>
          <p:cNvPr id="12" name="Straight Arrow Connector 11"/>
          <p:cNvCxnSpPr/>
          <p:nvPr/>
        </p:nvCxnSpPr>
        <p:spPr>
          <a:xfrm>
            <a:off x="3321391" y="1611868"/>
            <a:ext cx="3712142"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259736" y="1579602"/>
            <a:ext cx="1985677" cy="369332"/>
          </a:xfrm>
          <a:prstGeom prst="rect">
            <a:avLst/>
          </a:prstGeom>
          <a:noFill/>
        </p:spPr>
        <p:txBody>
          <a:bodyPr wrap="none" rtlCol="0">
            <a:spAutoFit/>
          </a:bodyPr>
          <a:lstStyle/>
          <a:p>
            <a:r>
              <a:rPr lang="en-US" dirty="0" smtClean="0"/>
              <a:t>Not Matching skew</a:t>
            </a:r>
            <a:endParaRPr lang="en-US" dirty="0"/>
          </a:p>
        </p:txBody>
      </p:sp>
    </p:spTree>
  </p:cSld>
  <p:clrMapOvr>
    <a:masterClrMapping/>
  </p:clrMapOvr>
  <p:transition>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1432"/>
            <a:ext cx="7772400" cy="817567"/>
          </a:xfrm>
        </p:spPr>
        <p:txBody>
          <a:bodyPr>
            <a:normAutofit/>
          </a:bodyPr>
          <a:lstStyle/>
          <a:p>
            <a:r>
              <a:rPr lang="en-US" dirty="0" smtClean="0"/>
              <a:t>Mean </a:t>
            </a:r>
            <a:r>
              <a:rPr lang="en-US" dirty="0" smtClean="0"/>
              <a:t>Worker Performance</a:t>
            </a:r>
            <a:endParaRPr lang="en-US" dirty="0"/>
          </a:p>
        </p:txBody>
      </p:sp>
      <p:pic>
        <p:nvPicPr>
          <p:cNvPr id="4" name="Picture 3"/>
          <p:cNvPicPr>
            <a:picLocks noChangeAspect="1"/>
          </p:cNvPicPr>
          <p:nvPr/>
        </p:nvPicPr>
        <p:blipFill>
          <a:blip r:embed="rId3"/>
          <a:stretch>
            <a:fillRect/>
          </a:stretch>
        </p:blipFill>
        <p:spPr>
          <a:xfrm>
            <a:off x="3915335" y="5168900"/>
            <a:ext cx="4929841" cy="1535524"/>
          </a:xfrm>
          <a:prstGeom prst="rect">
            <a:avLst/>
          </a:prstGeom>
        </p:spPr>
      </p:pic>
      <p:pic>
        <p:nvPicPr>
          <p:cNvPr id="5" name="Picture 4"/>
          <p:cNvPicPr/>
          <p:nvPr/>
        </p:nvPicPr>
        <p:blipFill>
          <a:blip r:embed="rId4"/>
          <a:srcRect/>
          <a:stretch>
            <a:fillRect/>
          </a:stretch>
        </p:blipFill>
        <p:spPr bwMode="auto">
          <a:xfrm>
            <a:off x="966861" y="5617882"/>
            <a:ext cx="2072640" cy="862217"/>
          </a:xfrm>
          <a:prstGeom prst="rect">
            <a:avLst/>
          </a:prstGeom>
          <a:noFill/>
          <a:ln w="9525">
            <a:noFill/>
            <a:miter lim="800000"/>
            <a:headEnd/>
            <a:tailEnd/>
          </a:ln>
        </p:spPr>
      </p:pic>
      <p:graphicFrame>
        <p:nvGraphicFramePr>
          <p:cNvPr id="8" name="Table 7"/>
          <p:cNvGraphicFramePr>
            <a:graphicFrameLocks noGrp="1"/>
          </p:cNvGraphicFramePr>
          <p:nvPr/>
        </p:nvGraphicFramePr>
        <p:xfrm>
          <a:off x="1" y="2628902"/>
          <a:ext cx="9143998" cy="1693332"/>
        </p:xfrm>
        <a:graphic>
          <a:graphicData uri="http://schemas.openxmlformats.org/drawingml/2006/table">
            <a:tbl>
              <a:tblPr firstRow="1" bandRow="1">
                <a:tableStyleId>{F5AB1C69-6EDB-4FF4-983F-18BD219EF322}</a:tableStyleId>
              </a:tblPr>
              <a:tblGrid>
                <a:gridCol w="2818933"/>
                <a:gridCol w="1265013"/>
                <a:gridCol w="1265013"/>
                <a:gridCol w="1265013"/>
                <a:gridCol w="1265013"/>
                <a:gridCol w="1265013"/>
              </a:tblGrid>
              <a:tr h="423333">
                <a:tc>
                  <a:txBody>
                    <a:bodyPr/>
                    <a:lstStyle/>
                    <a:p>
                      <a:r>
                        <a:rPr lang="en-US" sz="1900" dirty="0" smtClean="0"/>
                        <a:t>Worker</a:t>
                      </a:r>
                      <a:r>
                        <a:rPr lang="en-US" sz="1900" baseline="0" dirty="0" smtClean="0"/>
                        <a:t> \ Experiment</a:t>
                      </a:r>
                      <a:endParaRPr lang="en-US" sz="1900" dirty="0"/>
                    </a:p>
                  </a:txBody>
                  <a:tcPr/>
                </a:tc>
                <a:tc>
                  <a:txBody>
                    <a:bodyPr/>
                    <a:lstStyle/>
                    <a:p>
                      <a:r>
                        <a:rPr lang="en-US" sz="1900" dirty="0" smtClean="0"/>
                        <a:t>1</a:t>
                      </a:r>
                      <a:endParaRPr lang="en-US" sz="1900" dirty="0"/>
                    </a:p>
                  </a:txBody>
                  <a:tcPr/>
                </a:tc>
                <a:tc>
                  <a:txBody>
                    <a:bodyPr/>
                    <a:lstStyle/>
                    <a:p>
                      <a:r>
                        <a:rPr lang="en-US" sz="1900" dirty="0" smtClean="0"/>
                        <a:t>2</a:t>
                      </a:r>
                      <a:endParaRPr lang="en-US" sz="1900" dirty="0"/>
                    </a:p>
                  </a:txBody>
                  <a:tcPr/>
                </a:tc>
                <a:tc>
                  <a:txBody>
                    <a:bodyPr/>
                    <a:lstStyle/>
                    <a:p>
                      <a:r>
                        <a:rPr lang="en-US" sz="1900" dirty="0" smtClean="0"/>
                        <a:t>3</a:t>
                      </a:r>
                      <a:endParaRPr lang="en-US" sz="1900" dirty="0"/>
                    </a:p>
                  </a:txBody>
                  <a:tcPr/>
                </a:tc>
                <a:tc>
                  <a:txBody>
                    <a:bodyPr/>
                    <a:lstStyle/>
                    <a:p>
                      <a:r>
                        <a:rPr lang="en-US" sz="1900" dirty="0" smtClean="0"/>
                        <a:t>4</a:t>
                      </a:r>
                      <a:endParaRPr lang="en-US" sz="1900" dirty="0"/>
                    </a:p>
                  </a:txBody>
                  <a:tcPr/>
                </a:tc>
                <a:tc>
                  <a:txBody>
                    <a:bodyPr/>
                    <a:lstStyle/>
                    <a:p>
                      <a:r>
                        <a:rPr lang="en-US" sz="1900" dirty="0" smtClean="0"/>
                        <a:t>5</a:t>
                      </a:r>
                      <a:endParaRPr lang="en-US" sz="1900" dirty="0"/>
                    </a:p>
                  </a:txBody>
                  <a:tcPr/>
                </a:tc>
              </a:tr>
              <a:tr h="423333">
                <a:tc>
                  <a:txBody>
                    <a:bodyPr/>
                    <a:lstStyle/>
                    <a:p>
                      <a:r>
                        <a:rPr lang="en-US" sz="1900" dirty="0" smtClean="0"/>
                        <a:t>Accuracy (Overall)</a:t>
                      </a:r>
                      <a:endParaRPr lang="en-US" sz="1900" dirty="0"/>
                    </a:p>
                  </a:txBody>
                  <a:tcPr/>
                </a:tc>
                <a:tc>
                  <a:txBody>
                    <a:bodyPr/>
                    <a:lstStyle/>
                    <a:p>
                      <a:r>
                        <a:rPr lang="en-US" sz="1900" dirty="0" smtClean="0"/>
                        <a:t>0.690</a:t>
                      </a:r>
                      <a:endParaRPr lang="en-US" sz="1900" dirty="0"/>
                    </a:p>
                  </a:txBody>
                  <a:tcPr/>
                </a:tc>
                <a:tc>
                  <a:txBody>
                    <a:bodyPr/>
                    <a:lstStyle/>
                    <a:p>
                      <a:r>
                        <a:rPr lang="en-US" sz="1900" dirty="0" smtClean="0"/>
                        <a:t>0.708</a:t>
                      </a:r>
                      <a:endParaRPr lang="en-US" sz="1900" dirty="0"/>
                    </a:p>
                  </a:txBody>
                  <a:tcPr/>
                </a:tc>
                <a:tc>
                  <a:txBody>
                    <a:bodyPr/>
                    <a:lstStyle/>
                    <a:p>
                      <a:r>
                        <a:rPr lang="en-US" sz="1900" dirty="0" smtClean="0"/>
                        <a:t>0.749</a:t>
                      </a:r>
                      <a:endParaRPr lang="en-US" sz="1900" dirty="0"/>
                    </a:p>
                  </a:txBody>
                  <a:tcPr/>
                </a:tc>
                <a:tc>
                  <a:txBody>
                    <a:bodyPr/>
                    <a:lstStyle/>
                    <a:p>
                      <a:r>
                        <a:rPr lang="en-US" sz="1900" dirty="0" smtClean="0"/>
                        <a:t>0.763</a:t>
                      </a:r>
                      <a:endParaRPr lang="en-US" sz="1900" dirty="0"/>
                    </a:p>
                  </a:txBody>
                  <a:tcPr/>
                </a:tc>
                <a:tc>
                  <a:txBody>
                    <a:bodyPr/>
                    <a:lstStyle/>
                    <a:p>
                      <a:r>
                        <a:rPr lang="en-US" sz="1900" dirty="0" smtClean="0"/>
                        <a:t>0.790</a:t>
                      </a:r>
                      <a:endParaRPr lang="en-US" sz="1900" dirty="0"/>
                    </a:p>
                  </a:txBody>
                  <a:tcPr/>
                </a:tc>
              </a:tr>
              <a:tr h="423333">
                <a:tc>
                  <a:txBody>
                    <a:bodyPr/>
                    <a:lstStyle/>
                    <a:p>
                      <a:r>
                        <a:rPr lang="en-US" sz="1900" dirty="0" smtClean="0"/>
                        <a:t>Precision (Not Matching)</a:t>
                      </a:r>
                      <a:endParaRPr lang="en-US" sz="1900" dirty="0"/>
                    </a:p>
                  </a:txBody>
                  <a:tcPr/>
                </a:tc>
                <a:tc>
                  <a:txBody>
                    <a:bodyPr/>
                    <a:lstStyle/>
                    <a:p>
                      <a:r>
                        <a:rPr lang="en-US" sz="1900" dirty="0" smtClean="0"/>
                        <a:t>0.909</a:t>
                      </a:r>
                      <a:endParaRPr lang="en-US" sz="1900" dirty="0"/>
                    </a:p>
                  </a:txBody>
                  <a:tcPr/>
                </a:tc>
                <a:tc>
                  <a:txBody>
                    <a:bodyPr/>
                    <a:lstStyle/>
                    <a:p>
                      <a:r>
                        <a:rPr lang="en-US" sz="1900" dirty="0" smtClean="0"/>
                        <a:t>0.895</a:t>
                      </a:r>
                      <a:endParaRPr lang="en-US" sz="1900" dirty="0"/>
                    </a:p>
                  </a:txBody>
                  <a:tcPr/>
                </a:tc>
                <a:tc>
                  <a:txBody>
                    <a:bodyPr/>
                    <a:lstStyle/>
                    <a:p>
                      <a:r>
                        <a:rPr lang="en-US" sz="1900" b="1" dirty="0" smtClean="0"/>
                        <a:t>0.930</a:t>
                      </a:r>
                      <a:endParaRPr lang="en-US" sz="1900" b="1" dirty="0"/>
                    </a:p>
                  </a:txBody>
                  <a:tcPr>
                    <a:solidFill>
                      <a:srgbClr val="CCFFCC"/>
                    </a:solidFill>
                  </a:tcPr>
                </a:tc>
                <a:tc>
                  <a:txBody>
                    <a:bodyPr/>
                    <a:lstStyle/>
                    <a:p>
                      <a:r>
                        <a:rPr lang="en-US" sz="1900" dirty="0" smtClean="0"/>
                        <a:t>0.917</a:t>
                      </a:r>
                      <a:endParaRPr lang="en-US" sz="1900" dirty="0"/>
                    </a:p>
                  </a:txBody>
                  <a:tcPr/>
                </a:tc>
                <a:tc>
                  <a:txBody>
                    <a:bodyPr/>
                    <a:lstStyle/>
                    <a:p>
                      <a:r>
                        <a:rPr lang="en-US" sz="1900" dirty="0" smtClean="0"/>
                        <a:t>0.915</a:t>
                      </a:r>
                      <a:endParaRPr lang="en-US" sz="1900" dirty="0"/>
                    </a:p>
                  </a:txBody>
                  <a:tcPr/>
                </a:tc>
              </a:tr>
              <a:tr h="423333">
                <a:tc>
                  <a:txBody>
                    <a:bodyPr/>
                    <a:lstStyle/>
                    <a:p>
                      <a:r>
                        <a:rPr lang="en-US" sz="1900" dirty="0" smtClean="0"/>
                        <a:t>Recall (Not Matching)</a:t>
                      </a:r>
                      <a:endParaRPr lang="en-US" sz="1900" dirty="0"/>
                    </a:p>
                  </a:txBody>
                  <a:tcPr/>
                </a:tc>
                <a:tc>
                  <a:txBody>
                    <a:bodyPr/>
                    <a:lstStyle/>
                    <a:p>
                      <a:r>
                        <a:rPr lang="en-US" sz="1900" dirty="0" smtClean="0"/>
                        <a:t>0.704</a:t>
                      </a:r>
                      <a:endParaRPr lang="en-US" sz="1900" dirty="0"/>
                    </a:p>
                  </a:txBody>
                  <a:tcPr/>
                </a:tc>
                <a:tc>
                  <a:txBody>
                    <a:bodyPr/>
                    <a:lstStyle/>
                    <a:p>
                      <a:r>
                        <a:rPr lang="en-US" sz="1900" dirty="0" smtClean="0"/>
                        <a:t>0.714</a:t>
                      </a:r>
                      <a:endParaRPr lang="en-US" sz="1900" dirty="0"/>
                    </a:p>
                  </a:txBody>
                  <a:tcPr/>
                </a:tc>
                <a:tc>
                  <a:txBody>
                    <a:bodyPr/>
                    <a:lstStyle/>
                    <a:p>
                      <a:r>
                        <a:rPr lang="en-US" sz="1900" dirty="0" smtClean="0"/>
                        <a:t>0.774</a:t>
                      </a:r>
                      <a:endParaRPr lang="en-US" sz="1900" dirty="0"/>
                    </a:p>
                  </a:txBody>
                  <a:tcPr/>
                </a:tc>
                <a:tc>
                  <a:txBody>
                    <a:bodyPr/>
                    <a:lstStyle/>
                    <a:p>
                      <a:r>
                        <a:rPr lang="en-US" sz="1900" dirty="0" smtClean="0"/>
                        <a:t>0.800</a:t>
                      </a:r>
                      <a:endParaRPr lang="en-US" sz="1900" dirty="0"/>
                    </a:p>
                  </a:txBody>
                  <a:tcPr/>
                </a:tc>
                <a:tc>
                  <a:txBody>
                    <a:bodyPr/>
                    <a:lstStyle/>
                    <a:p>
                      <a:r>
                        <a:rPr lang="en-US" sz="1900" dirty="0" smtClean="0"/>
                        <a:t>0.828</a:t>
                      </a:r>
                      <a:endParaRPr lang="en-US" sz="1900" dirty="0"/>
                    </a:p>
                  </a:txBody>
                  <a:tcPr/>
                </a:tc>
              </a:tr>
            </a:tbl>
          </a:graphicData>
        </a:graphic>
      </p:graphicFrame>
      <p:sp>
        <p:nvSpPr>
          <p:cNvPr id="9" name="TextBox 8"/>
          <p:cNvSpPr txBox="1"/>
          <p:nvPr/>
        </p:nvSpPr>
        <p:spPr>
          <a:xfrm>
            <a:off x="1519228" y="2259570"/>
            <a:ext cx="1585440" cy="369332"/>
          </a:xfrm>
          <a:prstGeom prst="rect">
            <a:avLst/>
          </a:prstGeom>
          <a:noFill/>
        </p:spPr>
        <p:txBody>
          <a:bodyPr wrap="none" rtlCol="0">
            <a:spAutoFit/>
          </a:bodyPr>
          <a:lstStyle/>
          <a:p>
            <a:r>
              <a:rPr lang="en-US" dirty="0" smtClean="0"/>
              <a:t>Matching skew</a:t>
            </a:r>
            <a:endParaRPr lang="en-US" dirty="0"/>
          </a:p>
        </p:txBody>
      </p:sp>
      <p:cxnSp>
        <p:nvCxnSpPr>
          <p:cNvPr id="10" name="Straight Arrow Connector 9"/>
          <p:cNvCxnSpPr/>
          <p:nvPr/>
        </p:nvCxnSpPr>
        <p:spPr>
          <a:xfrm>
            <a:off x="3321391" y="2259570"/>
            <a:ext cx="3712142"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59736" y="2227304"/>
            <a:ext cx="1985677" cy="369332"/>
          </a:xfrm>
          <a:prstGeom prst="rect">
            <a:avLst/>
          </a:prstGeom>
          <a:noFill/>
        </p:spPr>
        <p:txBody>
          <a:bodyPr wrap="none" rtlCol="0">
            <a:spAutoFit/>
          </a:bodyPr>
          <a:lstStyle/>
          <a:p>
            <a:r>
              <a:rPr lang="en-US" dirty="0" smtClean="0"/>
              <a:t>Not Matching skew</a:t>
            </a:r>
            <a:endParaRPr lang="en-US" dirty="0"/>
          </a:p>
        </p:txBody>
      </p:sp>
    </p:spTree>
  </p:cSld>
  <p:clrMapOvr>
    <a:masterClrMapping/>
  </p:clrMapOvr>
  <p:transition>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40267" y="591432"/>
            <a:ext cx="8404909" cy="817567"/>
          </a:xfrm>
        </p:spPr>
        <p:txBody>
          <a:bodyPr>
            <a:normAutofit fontScale="90000"/>
          </a:bodyPr>
          <a:lstStyle/>
          <a:p>
            <a:r>
              <a:rPr lang="en-US" dirty="0" smtClean="0"/>
              <a:t>Aggregate Majority Vote Accuracy: Trusted Workers</a:t>
            </a:r>
            <a:endParaRPr lang="en-US" dirty="0"/>
          </a:p>
        </p:txBody>
      </p:sp>
      <p:pic>
        <p:nvPicPr>
          <p:cNvPr id="4" name="Picture 3"/>
          <p:cNvPicPr>
            <a:picLocks noChangeAspect="1"/>
          </p:cNvPicPr>
          <p:nvPr/>
        </p:nvPicPr>
        <p:blipFill>
          <a:blip r:embed="rId3"/>
          <a:stretch>
            <a:fillRect/>
          </a:stretch>
        </p:blipFill>
        <p:spPr>
          <a:xfrm>
            <a:off x="3915335" y="5168900"/>
            <a:ext cx="4929841" cy="1535524"/>
          </a:xfrm>
          <a:prstGeom prst="rect">
            <a:avLst/>
          </a:prstGeom>
        </p:spPr>
      </p:pic>
      <p:pic>
        <p:nvPicPr>
          <p:cNvPr id="5" name="Picture 4"/>
          <p:cNvPicPr/>
          <p:nvPr/>
        </p:nvPicPr>
        <p:blipFill>
          <a:blip r:embed="rId4"/>
          <a:srcRect/>
          <a:stretch>
            <a:fillRect/>
          </a:stretch>
        </p:blipFill>
        <p:spPr bwMode="auto">
          <a:xfrm>
            <a:off x="966861" y="5617882"/>
            <a:ext cx="2072640" cy="862217"/>
          </a:xfrm>
          <a:prstGeom prst="rect">
            <a:avLst/>
          </a:prstGeom>
          <a:noFill/>
          <a:ln w="9525">
            <a:noFill/>
            <a:miter lim="800000"/>
            <a:headEnd/>
            <a:tailEnd/>
          </a:ln>
        </p:spPr>
      </p:pic>
      <p:pic>
        <p:nvPicPr>
          <p:cNvPr id="7" name="Picture 6" descr="agg_accuracy.pdf"/>
          <p:cNvPicPr>
            <a:picLocks noChangeAspect="1"/>
          </p:cNvPicPr>
          <p:nvPr/>
        </p:nvPicPr>
        <mc:AlternateContent>
          <mc:Choice xmlns:ma="http://schemas.microsoft.com/office/mac/drawingml/2008/main" Requires="ma">
            <p:blipFill>
              <a:blip r:embed="rId5"/>
              <a:stretch>
                <a:fillRect/>
              </a:stretch>
            </p:blipFill>
          </mc:Choice>
          <mc:Fallback>
            <p:blipFill>
              <a:blip r:embed="rId6"/>
              <a:stretch>
                <a:fillRect/>
              </a:stretch>
            </p:blipFill>
          </mc:Fallback>
        </mc:AlternateContent>
        <p:spPr>
          <a:xfrm>
            <a:off x="2453373" y="1408998"/>
            <a:ext cx="4208883" cy="4208883"/>
          </a:xfrm>
          <a:prstGeom prst="rect">
            <a:avLst/>
          </a:prstGeom>
        </p:spPr>
      </p:pic>
      <p:sp>
        <p:nvSpPr>
          <p:cNvPr id="9" name="TextBox 8"/>
          <p:cNvSpPr txBox="1"/>
          <p:nvPr/>
        </p:nvSpPr>
        <p:spPr>
          <a:xfrm>
            <a:off x="3068620" y="3421618"/>
            <a:ext cx="301660" cy="369332"/>
          </a:xfrm>
          <a:prstGeom prst="rect">
            <a:avLst/>
          </a:prstGeom>
          <a:noFill/>
        </p:spPr>
        <p:txBody>
          <a:bodyPr wrap="none" rtlCol="0">
            <a:spAutoFit/>
          </a:bodyPr>
          <a:lstStyle/>
          <a:p>
            <a:r>
              <a:rPr lang="en-US" dirty="0" smtClean="0"/>
              <a:t>1</a:t>
            </a:r>
            <a:endParaRPr lang="en-US" dirty="0"/>
          </a:p>
        </p:txBody>
      </p:sp>
      <p:sp>
        <p:nvSpPr>
          <p:cNvPr id="10" name="TextBox 9"/>
          <p:cNvSpPr txBox="1"/>
          <p:nvPr/>
        </p:nvSpPr>
        <p:spPr>
          <a:xfrm>
            <a:off x="3613675" y="2190750"/>
            <a:ext cx="301660" cy="369332"/>
          </a:xfrm>
          <a:prstGeom prst="rect">
            <a:avLst/>
          </a:prstGeom>
          <a:noFill/>
        </p:spPr>
        <p:txBody>
          <a:bodyPr wrap="none" rtlCol="0">
            <a:spAutoFit/>
          </a:bodyPr>
          <a:lstStyle/>
          <a:p>
            <a:r>
              <a:rPr lang="en-US" dirty="0" smtClean="0"/>
              <a:t>2</a:t>
            </a:r>
            <a:endParaRPr lang="en-US" dirty="0"/>
          </a:p>
        </p:txBody>
      </p:sp>
      <p:sp>
        <p:nvSpPr>
          <p:cNvPr id="11" name="TextBox 10"/>
          <p:cNvSpPr txBox="1"/>
          <p:nvPr/>
        </p:nvSpPr>
        <p:spPr>
          <a:xfrm>
            <a:off x="4605320" y="2006084"/>
            <a:ext cx="301660" cy="369332"/>
          </a:xfrm>
          <a:prstGeom prst="rect">
            <a:avLst/>
          </a:prstGeom>
          <a:noFill/>
        </p:spPr>
        <p:txBody>
          <a:bodyPr wrap="none" rtlCol="0">
            <a:spAutoFit/>
          </a:bodyPr>
          <a:lstStyle/>
          <a:p>
            <a:r>
              <a:rPr lang="en-US" dirty="0" smtClean="0"/>
              <a:t>3</a:t>
            </a:r>
            <a:endParaRPr lang="en-US" dirty="0"/>
          </a:p>
        </p:txBody>
      </p:sp>
      <p:sp>
        <p:nvSpPr>
          <p:cNvPr id="12" name="TextBox 11"/>
          <p:cNvSpPr txBox="1"/>
          <p:nvPr/>
        </p:nvSpPr>
        <p:spPr>
          <a:xfrm>
            <a:off x="4906980" y="3236952"/>
            <a:ext cx="301660" cy="369332"/>
          </a:xfrm>
          <a:prstGeom prst="rect">
            <a:avLst/>
          </a:prstGeom>
          <a:noFill/>
        </p:spPr>
        <p:txBody>
          <a:bodyPr wrap="none" rtlCol="0">
            <a:spAutoFit/>
          </a:bodyPr>
          <a:lstStyle/>
          <a:p>
            <a:r>
              <a:rPr lang="en-US" dirty="0" smtClean="0"/>
              <a:t>4</a:t>
            </a:r>
            <a:endParaRPr lang="en-US" dirty="0"/>
          </a:p>
        </p:txBody>
      </p:sp>
      <p:sp>
        <p:nvSpPr>
          <p:cNvPr id="13" name="TextBox 12"/>
          <p:cNvSpPr txBox="1"/>
          <p:nvPr/>
        </p:nvSpPr>
        <p:spPr>
          <a:xfrm>
            <a:off x="5868970" y="2456934"/>
            <a:ext cx="301660" cy="369332"/>
          </a:xfrm>
          <a:prstGeom prst="rect">
            <a:avLst/>
          </a:prstGeom>
          <a:noFill/>
        </p:spPr>
        <p:txBody>
          <a:bodyPr wrap="none" rtlCol="0">
            <a:spAutoFit/>
          </a:bodyPr>
          <a:lstStyle/>
          <a:p>
            <a:r>
              <a:rPr lang="en-US" dirty="0" smtClean="0"/>
              <a:t>5</a:t>
            </a:r>
            <a:endParaRPr lang="en-US" dirty="0"/>
          </a:p>
        </p:txBody>
      </p:sp>
      <p:sp>
        <p:nvSpPr>
          <p:cNvPr id="15" name="TextBox 14"/>
          <p:cNvSpPr txBox="1"/>
          <p:nvPr/>
        </p:nvSpPr>
        <p:spPr>
          <a:xfrm>
            <a:off x="6086440" y="4845735"/>
            <a:ext cx="2451851" cy="323165"/>
          </a:xfrm>
          <a:prstGeom prst="rect">
            <a:avLst/>
          </a:prstGeom>
          <a:noFill/>
        </p:spPr>
        <p:txBody>
          <a:bodyPr wrap="none" rtlCol="0">
            <a:spAutoFit/>
          </a:bodyPr>
          <a:lstStyle/>
          <a:p>
            <a:r>
              <a:rPr lang="en-US" sz="1500" dirty="0" smtClean="0"/>
              <a:t>Underlying </a:t>
            </a:r>
            <a:r>
              <a:rPr lang="en-US" sz="1500" dirty="0" smtClean="0"/>
              <a:t>D</a:t>
            </a:r>
            <a:r>
              <a:rPr lang="en-US" sz="1500" dirty="0" smtClean="0"/>
              <a:t>istribution Skew</a:t>
            </a:r>
            <a:endParaRPr lang="en-US" sz="1500" dirty="0"/>
          </a:p>
        </p:txBody>
      </p:sp>
      <p:cxnSp>
        <p:nvCxnSpPr>
          <p:cNvPr id="17" name="Straight Arrow Connector 16"/>
          <p:cNvCxnSpPr/>
          <p:nvPr/>
        </p:nvCxnSpPr>
        <p:spPr>
          <a:xfrm rot="10800000">
            <a:off x="5765800" y="4972051"/>
            <a:ext cx="404830" cy="1589"/>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transition>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1432"/>
            <a:ext cx="7772400" cy="817567"/>
          </a:xfrm>
        </p:spPr>
        <p:txBody>
          <a:bodyPr>
            <a:normAutofit fontScale="90000"/>
          </a:bodyPr>
          <a:lstStyle/>
          <a:p>
            <a:r>
              <a:rPr lang="en-US" dirty="0" smtClean="0"/>
              <a:t>Aggregate Majority Vote Performance Measures</a:t>
            </a:r>
            <a:endParaRPr lang="en-US" dirty="0"/>
          </a:p>
        </p:txBody>
      </p:sp>
      <p:pic>
        <p:nvPicPr>
          <p:cNvPr id="4" name="Picture 3"/>
          <p:cNvPicPr>
            <a:picLocks noChangeAspect="1"/>
          </p:cNvPicPr>
          <p:nvPr/>
        </p:nvPicPr>
        <p:blipFill>
          <a:blip r:embed="rId3"/>
          <a:stretch>
            <a:fillRect/>
          </a:stretch>
        </p:blipFill>
        <p:spPr>
          <a:xfrm>
            <a:off x="3915335" y="5168900"/>
            <a:ext cx="4929841" cy="1535524"/>
          </a:xfrm>
          <a:prstGeom prst="rect">
            <a:avLst/>
          </a:prstGeom>
        </p:spPr>
      </p:pic>
      <p:pic>
        <p:nvPicPr>
          <p:cNvPr id="5" name="Picture 4"/>
          <p:cNvPicPr/>
          <p:nvPr/>
        </p:nvPicPr>
        <p:blipFill>
          <a:blip r:embed="rId4"/>
          <a:srcRect/>
          <a:stretch>
            <a:fillRect/>
          </a:stretch>
        </p:blipFill>
        <p:spPr bwMode="auto">
          <a:xfrm>
            <a:off x="966861" y="5617882"/>
            <a:ext cx="2072640" cy="862217"/>
          </a:xfrm>
          <a:prstGeom prst="rect">
            <a:avLst/>
          </a:prstGeom>
          <a:noFill/>
          <a:ln w="9525">
            <a:noFill/>
            <a:miter lim="800000"/>
            <a:headEnd/>
            <a:tailEnd/>
          </a:ln>
        </p:spPr>
      </p:pic>
      <p:graphicFrame>
        <p:nvGraphicFramePr>
          <p:cNvPr id="9" name="Table 8"/>
          <p:cNvGraphicFramePr>
            <a:graphicFrameLocks noGrp="1"/>
          </p:cNvGraphicFramePr>
          <p:nvPr/>
        </p:nvGraphicFramePr>
        <p:xfrm>
          <a:off x="685802" y="2201333"/>
          <a:ext cx="7772400" cy="2506134"/>
        </p:xfrm>
        <a:graphic>
          <a:graphicData uri="http://schemas.openxmlformats.org/drawingml/2006/table">
            <a:tbl>
              <a:tblPr firstRow="1" bandRow="1">
                <a:tableStyleId>{F5AB1C69-6EDB-4FF4-983F-18BD219EF322}</a:tableStyleId>
              </a:tblPr>
              <a:tblGrid>
                <a:gridCol w="1899920"/>
                <a:gridCol w="1174496"/>
                <a:gridCol w="1174496"/>
                <a:gridCol w="1174496"/>
                <a:gridCol w="1174496"/>
                <a:gridCol w="1174496"/>
              </a:tblGrid>
              <a:tr h="835378">
                <a:tc>
                  <a:txBody>
                    <a:bodyPr/>
                    <a:lstStyle/>
                    <a:p>
                      <a:r>
                        <a:rPr lang="en-US" sz="2200" dirty="0" smtClean="0"/>
                        <a:t>Experiment</a:t>
                      </a:r>
                      <a:endParaRPr lang="en-US" sz="2200" dirty="0"/>
                    </a:p>
                  </a:txBody>
                  <a:tcPr/>
                </a:tc>
                <a:tc>
                  <a:txBody>
                    <a:bodyPr/>
                    <a:lstStyle/>
                    <a:p>
                      <a:r>
                        <a:rPr lang="en-US" sz="2200" dirty="0" smtClean="0"/>
                        <a:t>1</a:t>
                      </a:r>
                      <a:endParaRPr lang="en-US" sz="2200" dirty="0"/>
                    </a:p>
                  </a:txBody>
                  <a:tcPr/>
                </a:tc>
                <a:tc>
                  <a:txBody>
                    <a:bodyPr/>
                    <a:lstStyle/>
                    <a:p>
                      <a:r>
                        <a:rPr lang="en-US" sz="2200" dirty="0" smtClean="0"/>
                        <a:t>2</a:t>
                      </a:r>
                      <a:endParaRPr lang="en-US" sz="2200" dirty="0"/>
                    </a:p>
                  </a:txBody>
                  <a:tcPr/>
                </a:tc>
                <a:tc>
                  <a:txBody>
                    <a:bodyPr/>
                    <a:lstStyle/>
                    <a:p>
                      <a:r>
                        <a:rPr lang="en-US" sz="2200" dirty="0" smtClean="0"/>
                        <a:t>3</a:t>
                      </a:r>
                      <a:endParaRPr lang="en-US" sz="2200" dirty="0"/>
                    </a:p>
                  </a:txBody>
                  <a:tcPr/>
                </a:tc>
                <a:tc>
                  <a:txBody>
                    <a:bodyPr/>
                    <a:lstStyle/>
                    <a:p>
                      <a:r>
                        <a:rPr lang="en-US" sz="2200" dirty="0" smtClean="0"/>
                        <a:t>4</a:t>
                      </a:r>
                      <a:endParaRPr lang="en-US" sz="2200" dirty="0"/>
                    </a:p>
                  </a:txBody>
                  <a:tcPr/>
                </a:tc>
                <a:tc>
                  <a:txBody>
                    <a:bodyPr/>
                    <a:lstStyle/>
                    <a:p>
                      <a:r>
                        <a:rPr lang="en-US" sz="2200" dirty="0" smtClean="0"/>
                        <a:t>5</a:t>
                      </a:r>
                      <a:endParaRPr lang="en-US" sz="2200" dirty="0"/>
                    </a:p>
                  </a:txBody>
                  <a:tcPr/>
                </a:tc>
              </a:tr>
              <a:tr h="835378">
                <a:tc>
                  <a:txBody>
                    <a:bodyPr/>
                    <a:lstStyle/>
                    <a:p>
                      <a:r>
                        <a:rPr lang="en-US" sz="2200" dirty="0" smtClean="0"/>
                        <a:t>Precision</a:t>
                      </a:r>
                      <a:endParaRPr lang="en-US" sz="2200" dirty="0"/>
                    </a:p>
                  </a:txBody>
                  <a:tcPr/>
                </a:tc>
                <a:tc>
                  <a:txBody>
                    <a:bodyPr/>
                    <a:lstStyle/>
                    <a:p>
                      <a:r>
                        <a:rPr lang="en-US" sz="2200" dirty="0" smtClean="0"/>
                        <a:t>0.921</a:t>
                      </a:r>
                      <a:endParaRPr lang="en-US" sz="2200" dirty="0"/>
                    </a:p>
                  </a:txBody>
                  <a:tcPr/>
                </a:tc>
                <a:tc>
                  <a:txBody>
                    <a:bodyPr/>
                    <a:lstStyle/>
                    <a:p>
                      <a:r>
                        <a:rPr lang="en-US" sz="2200" dirty="0" smtClean="0"/>
                        <a:t>0.932</a:t>
                      </a:r>
                      <a:endParaRPr lang="en-US" sz="2200" dirty="0"/>
                    </a:p>
                  </a:txBody>
                  <a:tcPr/>
                </a:tc>
                <a:tc>
                  <a:txBody>
                    <a:bodyPr/>
                    <a:lstStyle/>
                    <a:p>
                      <a:r>
                        <a:rPr lang="en-US" sz="2200" b="1" dirty="0" smtClean="0"/>
                        <a:t>0.936</a:t>
                      </a:r>
                      <a:endParaRPr lang="en-US" sz="2200" b="1" dirty="0"/>
                    </a:p>
                  </a:txBody>
                  <a:tcPr>
                    <a:solidFill>
                      <a:srgbClr val="CCFFCC"/>
                    </a:solidFill>
                  </a:tcPr>
                </a:tc>
                <a:tc>
                  <a:txBody>
                    <a:bodyPr/>
                    <a:lstStyle/>
                    <a:p>
                      <a:r>
                        <a:rPr lang="en-US" sz="2200" dirty="0" smtClean="0"/>
                        <a:t>0.932</a:t>
                      </a:r>
                      <a:endParaRPr lang="en-US" sz="2200" dirty="0"/>
                    </a:p>
                  </a:txBody>
                  <a:tcPr/>
                </a:tc>
                <a:tc>
                  <a:txBody>
                    <a:bodyPr/>
                    <a:lstStyle/>
                    <a:p>
                      <a:r>
                        <a:rPr lang="en-US" sz="2200" b="0" dirty="0" smtClean="0"/>
                        <a:t>0.912</a:t>
                      </a:r>
                      <a:endParaRPr lang="en-US" sz="2200" b="0" dirty="0"/>
                    </a:p>
                  </a:txBody>
                  <a:tcPr>
                    <a:solidFill>
                      <a:schemeClr val="accent2">
                        <a:lumMod val="40000"/>
                        <a:lumOff val="60000"/>
                      </a:schemeClr>
                    </a:solidFill>
                  </a:tcPr>
                </a:tc>
              </a:tr>
              <a:tr h="835378">
                <a:tc>
                  <a:txBody>
                    <a:bodyPr/>
                    <a:lstStyle/>
                    <a:p>
                      <a:r>
                        <a:rPr lang="en-US" sz="2200" dirty="0" smtClean="0"/>
                        <a:t>Recall</a:t>
                      </a:r>
                      <a:endParaRPr lang="en-US" sz="2200" dirty="0"/>
                    </a:p>
                  </a:txBody>
                  <a:tcPr/>
                </a:tc>
                <a:tc>
                  <a:txBody>
                    <a:bodyPr/>
                    <a:lstStyle/>
                    <a:p>
                      <a:r>
                        <a:rPr lang="en-US" sz="2200" dirty="0" smtClean="0"/>
                        <a:t>0.865</a:t>
                      </a:r>
                      <a:endParaRPr lang="en-US" sz="2200" dirty="0"/>
                    </a:p>
                  </a:txBody>
                  <a:tcPr/>
                </a:tc>
                <a:tc>
                  <a:txBody>
                    <a:bodyPr/>
                    <a:lstStyle/>
                    <a:p>
                      <a:r>
                        <a:rPr lang="en-US" sz="2200" dirty="0" smtClean="0"/>
                        <a:t>0.917</a:t>
                      </a:r>
                      <a:endParaRPr lang="en-US" sz="2200" dirty="0"/>
                    </a:p>
                  </a:txBody>
                  <a:tcPr/>
                </a:tc>
                <a:tc>
                  <a:txBody>
                    <a:bodyPr/>
                    <a:lstStyle/>
                    <a:p>
                      <a:r>
                        <a:rPr lang="en-US" sz="2200" dirty="0" smtClean="0"/>
                        <a:t>0.919</a:t>
                      </a:r>
                      <a:endParaRPr lang="en-US" sz="2200" dirty="0"/>
                    </a:p>
                  </a:txBody>
                  <a:tcPr/>
                </a:tc>
                <a:tc>
                  <a:txBody>
                    <a:bodyPr/>
                    <a:lstStyle/>
                    <a:p>
                      <a:r>
                        <a:rPr lang="en-US" sz="2200" dirty="0" smtClean="0"/>
                        <a:t>0.863</a:t>
                      </a:r>
                      <a:endParaRPr lang="en-US" sz="2200" dirty="0"/>
                    </a:p>
                  </a:txBody>
                  <a:tcPr/>
                </a:tc>
                <a:tc>
                  <a:txBody>
                    <a:bodyPr/>
                    <a:lstStyle/>
                    <a:p>
                      <a:r>
                        <a:rPr lang="en-US" sz="2200" b="0" dirty="0" smtClean="0"/>
                        <a:t>0.921</a:t>
                      </a:r>
                    </a:p>
                  </a:txBody>
                  <a:tcPr>
                    <a:solidFill>
                      <a:schemeClr val="accent2">
                        <a:lumMod val="40000"/>
                        <a:lumOff val="60000"/>
                      </a:schemeClr>
                    </a:solidFill>
                  </a:tcPr>
                </a:tc>
              </a:tr>
            </a:tbl>
          </a:graphicData>
        </a:graphic>
      </p:graphicFrame>
      <p:sp>
        <p:nvSpPr>
          <p:cNvPr id="10" name="TextBox 9"/>
          <p:cNvSpPr txBox="1"/>
          <p:nvPr/>
        </p:nvSpPr>
        <p:spPr>
          <a:xfrm>
            <a:off x="1519228" y="1832001"/>
            <a:ext cx="1585440" cy="369332"/>
          </a:xfrm>
          <a:prstGeom prst="rect">
            <a:avLst/>
          </a:prstGeom>
          <a:noFill/>
        </p:spPr>
        <p:txBody>
          <a:bodyPr wrap="none" rtlCol="0">
            <a:spAutoFit/>
          </a:bodyPr>
          <a:lstStyle/>
          <a:p>
            <a:r>
              <a:rPr lang="en-US" dirty="0" smtClean="0"/>
              <a:t>Matching skew</a:t>
            </a:r>
            <a:endParaRPr lang="en-US" dirty="0"/>
          </a:p>
        </p:txBody>
      </p:sp>
      <p:cxnSp>
        <p:nvCxnSpPr>
          <p:cNvPr id="11" name="Straight Arrow Connector 10"/>
          <p:cNvCxnSpPr/>
          <p:nvPr/>
        </p:nvCxnSpPr>
        <p:spPr>
          <a:xfrm>
            <a:off x="3321391" y="1832001"/>
            <a:ext cx="3712142"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7259736" y="1799735"/>
            <a:ext cx="1985677" cy="369332"/>
          </a:xfrm>
          <a:prstGeom prst="rect">
            <a:avLst/>
          </a:prstGeom>
          <a:noFill/>
        </p:spPr>
        <p:txBody>
          <a:bodyPr wrap="none" rtlCol="0">
            <a:spAutoFit/>
          </a:bodyPr>
          <a:lstStyle/>
          <a:p>
            <a:r>
              <a:rPr lang="en-US" dirty="0" smtClean="0"/>
              <a:t>Not Matching skew</a:t>
            </a:r>
            <a:endParaRPr lang="en-US" dirty="0"/>
          </a:p>
        </p:txBody>
      </p:sp>
    </p:spTree>
  </p:cSld>
  <p:clrMapOvr>
    <a:masterClrMapping/>
  </p:clrMapOvr>
  <p:transition>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Discussion and Limitations</a:t>
            </a:r>
            <a:endParaRPr lang="en-US" dirty="0"/>
          </a:p>
        </p:txBody>
      </p:sp>
      <p:sp>
        <p:nvSpPr>
          <p:cNvPr id="6" name="Content Placeholder 5"/>
          <p:cNvSpPr>
            <a:spLocks noGrp="1"/>
          </p:cNvSpPr>
          <p:nvPr>
            <p:ph idx="1"/>
          </p:nvPr>
        </p:nvSpPr>
        <p:spPr/>
        <p:txBody>
          <a:bodyPr/>
          <a:lstStyle/>
          <a:p>
            <a:r>
              <a:rPr lang="en-US" dirty="0" smtClean="0"/>
              <a:t>Maximize entropy -&gt; minimize perceptible signal</a:t>
            </a:r>
          </a:p>
          <a:p>
            <a:r>
              <a:rPr lang="en-US" dirty="0" smtClean="0"/>
              <a:t>For a skewed underlying distribution</a:t>
            </a:r>
          </a:p>
          <a:p>
            <a:endParaRPr lang="en-US" dirty="0" smtClean="0"/>
          </a:p>
          <a:p>
            <a:endParaRPr lang="en-US" dirty="0"/>
          </a:p>
        </p:txBody>
      </p:sp>
      <p:pic>
        <p:nvPicPr>
          <p:cNvPr id="4" name="Picture 3"/>
          <p:cNvPicPr>
            <a:picLocks noChangeAspect="1"/>
          </p:cNvPicPr>
          <p:nvPr/>
        </p:nvPicPr>
        <p:blipFill>
          <a:blip r:embed="rId3"/>
          <a:stretch>
            <a:fillRect/>
          </a:stretch>
        </p:blipFill>
        <p:spPr>
          <a:xfrm>
            <a:off x="3915335" y="5168900"/>
            <a:ext cx="4929841" cy="1535524"/>
          </a:xfrm>
          <a:prstGeom prst="rect">
            <a:avLst/>
          </a:prstGeom>
        </p:spPr>
      </p:pic>
      <p:pic>
        <p:nvPicPr>
          <p:cNvPr id="5" name="Picture 4"/>
          <p:cNvPicPr/>
          <p:nvPr/>
        </p:nvPicPr>
        <p:blipFill>
          <a:blip r:embed="rId4"/>
          <a:srcRect/>
          <a:stretch>
            <a:fillRect/>
          </a:stretch>
        </p:blipFill>
        <p:spPr bwMode="auto">
          <a:xfrm>
            <a:off x="966861" y="5617882"/>
            <a:ext cx="2072640" cy="862217"/>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Future Work</a:t>
            </a:r>
            <a:endParaRPr lang="en-US" dirty="0"/>
          </a:p>
        </p:txBody>
      </p:sp>
      <p:sp>
        <p:nvSpPr>
          <p:cNvPr id="3" name="Subtitle 2"/>
          <p:cNvSpPr>
            <a:spLocks noGrp="1"/>
          </p:cNvSpPr>
          <p:nvPr>
            <p:ph idx="1"/>
          </p:nvPr>
        </p:nvSpPr>
        <p:spPr>
          <a:xfrm>
            <a:off x="457200" y="1600200"/>
            <a:ext cx="8229600" cy="3568700"/>
          </a:xfrm>
        </p:spPr>
        <p:txBody>
          <a:bodyPr>
            <a:normAutofit/>
          </a:bodyPr>
          <a:lstStyle/>
          <a:p>
            <a:pPr algn="l">
              <a:buFont typeface="Arial"/>
              <a:buChar char="•"/>
            </a:pPr>
            <a:r>
              <a:rPr lang="en-US" dirty="0" smtClean="0"/>
              <a:t>Optimal judgment task design and metrics</a:t>
            </a:r>
          </a:p>
          <a:p>
            <a:pPr algn="l">
              <a:buFont typeface="Arial"/>
              <a:buChar char="•"/>
            </a:pPr>
            <a:r>
              <a:rPr lang="en-US" dirty="0" smtClean="0"/>
              <a:t>Quality control enhancements</a:t>
            </a:r>
          </a:p>
          <a:p>
            <a:pPr lvl="1">
              <a:buFont typeface="Arial"/>
              <a:buChar char="•"/>
            </a:pPr>
            <a:r>
              <a:rPr lang="en-US" dirty="0" smtClean="0"/>
              <a:t>Separate validation and ongoing training</a:t>
            </a:r>
            <a:endParaRPr lang="en-US" dirty="0" smtClean="0"/>
          </a:p>
          <a:p>
            <a:pPr lvl="1">
              <a:buFont typeface="Arial"/>
              <a:buChar char="•"/>
            </a:pPr>
            <a:r>
              <a:rPr lang="en-US" dirty="0" smtClean="0"/>
              <a:t>Long term worker performance optimizations</a:t>
            </a:r>
          </a:p>
          <a:p>
            <a:pPr lvl="1">
              <a:buFont typeface="Arial"/>
              <a:buChar char="•"/>
            </a:pPr>
            <a:r>
              <a:rPr lang="en-US" dirty="0" smtClean="0"/>
              <a:t>Incorporation of active learning</a:t>
            </a:r>
          </a:p>
          <a:p>
            <a:pPr algn="l">
              <a:buFont typeface="Arial"/>
              <a:buChar char="•"/>
            </a:pPr>
            <a:r>
              <a:rPr lang="en-US" dirty="0" smtClean="0"/>
              <a:t>IR performance metric analysis</a:t>
            </a:r>
            <a:endParaRPr lang="en-US" dirty="0"/>
          </a:p>
        </p:txBody>
      </p:sp>
      <p:pic>
        <p:nvPicPr>
          <p:cNvPr id="4" name="Picture 3"/>
          <p:cNvPicPr>
            <a:picLocks noChangeAspect="1"/>
          </p:cNvPicPr>
          <p:nvPr/>
        </p:nvPicPr>
        <p:blipFill>
          <a:blip r:embed="rId3"/>
          <a:stretch>
            <a:fillRect/>
          </a:stretch>
        </p:blipFill>
        <p:spPr>
          <a:xfrm>
            <a:off x="3915335" y="5168900"/>
            <a:ext cx="4929841" cy="1535524"/>
          </a:xfrm>
          <a:prstGeom prst="rect">
            <a:avLst/>
          </a:prstGeom>
        </p:spPr>
      </p:pic>
      <p:pic>
        <p:nvPicPr>
          <p:cNvPr id="5" name="Picture 4"/>
          <p:cNvPicPr/>
          <p:nvPr/>
        </p:nvPicPr>
        <p:blipFill>
          <a:blip r:embed="rId4"/>
          <a:srcRect/>
          <a:stretch>
            <a:fillRect/>
          </a:stretch>
        </p:blipFill>
        <p:spPr bwMode="auto">
          <a:xfrm>
            <a:off x="966861" y="5617882"/>
            <a:ext cx="2072640" cy="862217"/>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Acknowledgements	</a:t>
            </a:r>
            <a:endParaRPr lang="en-US" dirty="0"/>
          </a:p>
        </p:txBody>
      </p:sp>
      <p:sp>
        <p:nvSpPr>
          <p:cNvPr id="7" name="Content Placeholder 6"/>
          <p:cNvSpPr>
            <a:spLocks noGrp="1"/>
          </p:cNvSpPr>
          <p:nvPr>
            <p:ph idx="1"/>
          </p:nvPr>
        </p:nvSpPr>
        <p:spPr/>
        <p:txBody>
          <a:bodyPr/>
          <a:lstStyle/>
          <a:p>
            <a:pPr>
              <a:buNone/>
            </a:pPr>
            <a:r>
              <a:rPr lang="en-US" dirty="0" smtClean="0"/>
              <a:t>We thank Riddick Jiang for compiling the dataset for this project. We thank Brian Johnson (eBay), James Rubinstein (eBay), Aaron Shaw (Berkeley), Alex Sorokin (CrowdFlower), Chris Van Pelt (CrowdFlower) and </a:t>
            </a:r>
            <a:r>
              <a:rPr lang="en-US" dirty="0" err="1" smtClean="0"/>
              <a:t>Meili</a:t>
            </a:r>
            <a:r>
              <a:rPr lang="en-US" dirty="0" smtClean="0"/>
              <a:t> </a:t>
            </a:r>
            <a:r>
              <a:rPr lang="en-US" dirty="0" err="1" smtClean="0"/>
              <a:t>Zhong</a:t>
            </a:r>
            <a:r>
              <a:rPr lang="en-US" dirty="0" smtClean="0"/>
              <a:t> (PayPal) for their assistance with the paper.</a:t>
            </a:r>
          </a:p>
        </p:txBody>
      </p:sp>
      <p:pic>
        <p:nvPicPr>
          <p:cNvPr id="4" name="Picture 3"/>
          <p:cNvPicPr>
            <a:picLocks noChangeAspect="1"/>
          </p:cNvPicPr>
          <p:nvPr/>
        </p:nvPicPr>
        <p:blipFill>
          <a:blip r:embed="rId3"/>
          <a:stretch>
            <a:fillRect/>
          </a:stretch>
        </p:blipFill>
        <p:spPr>
          <a:xfrm>
            <a:off x="3915335" y="5168900"/>
            <a:ext cx="4929841" cy="1535524"/>
          </a:xfrm>
          <a:prstGeom prst="rect">
            <a:avLst/>
          </a:prstGeom>
        </p:spPr>
      </p:pic>
      <p:pic>
        <p:nvPicPr>
          <p:cNvPr id="5" name="Picture 4"/>
          <p:cNvPicPr/>
          <p:nvPr/>
        </p:nvPicPr>
        <p:blipFill>
          <a:blip r:embed="rId4"/>
          <a:srcRect/>
          <a:stretch>
            <a:fillRect/>
          </a:stretch>
        </p:blipFill>
        <p:spPr bwMode="auto">
          <a:xfrm>
            <a:off x="966861" y="5617882"/>
            <a:ext cx="2072640" cy="862217"/>
          </a:xfrm>
          <a:prstGeom prst="rect">
            <a:avLst/>
          </a:prstGeom>
          <a:noFill/>
          <a:ln w="9525">
            <a:noFill/>
            <a:miter lim="800000"/>
            <a:headEnd/>
            <a:tailEnd/>
          </a:ln>
        </p:spPr>
      </p:pic>
    </p:spTree>
  </p:cSld>
  <p:clrMapOvr>
    <a:masterClrMapping/>
  </p:clrMapOvr>
  <p:transition>
    <p:comb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31890" y="1172169"/>
            <a:ext cx="7772400" cy="1362075"/>
          </a:xfrm>
        </p:spPr>
        <p:txBody>
          <a:bodyPr>
            <a:normAutofit/>
          </a:bodyPr>
          <a:lstStyle/>
          <a:p>
            <a:r>
              <a:rPr lang="en-US" b="0" dirty="0" smtClean="0">
                <a:latin typeface="+mn-lt"/>
                <a:cs typeface="Calibri (Headings)"/>
              </a:rPr>
              <a:t>Questions?</a:t>
            </a:r>
            <a:endParaRPr lang="en-US" b="0" dirty="0">
              <a:latin typeface="+mn-lt"/>
              <a:cs typeface="Calibri (Headings)"/>
            </a:endParaRPr>
          </a:p>
        </p:txBody>
      </p:sp>
      <p:sp>
        <p:nvSpPr>
          <p:cNvPr id="3" name="Subtitle 2"/>
          <p:cNvSpPr>
            <a:spLocks noGrp="1"/>
          </p:cNvSpPr>
          <p:nvPr>
            <p:ph type="body" idx="1"/>
          </p:nvPr>
        </p:nvSpPr>
        <p:spPr>
          <a:xfrm>
            <a:off x="722313" y="2230376"/>
            <a:ext cx="7772400" cy="2211058"/>
          </a:xfrm>
        </p:spPr>
        <p:txBody>
          <a:bodyPr>
            <a:noAutofit/>
          </a:bodyPr>
          <a:lstStyle/>
          <a:p>
            <a:r>
              <a:rPr lang="en-US" sz="3000" dirty="0" err="1" smtClean="0"/>
              <a:t>john@crowdflower.com</a:t>
            </a:r>
            <a:endParaRPr lang="en-US" sz="3000" dirty="0" smtClean="0"/>
          </a:p>
          <a:p>
            <a:r>
              <a:rPr lang="en-US" sz="3000" dirty="0" err="1" smtClean="0"/>
              <a:t>aedmonds@ebay.com</a:t>
            </a:r>
            <a:endParaRPr lang="en-US" sz="3000" dirty="0" smtClean="0"/>
          </a:p>
          <a:p>
            <a:r>
              <a:rPr lang="en-US" sz="3000" dirty="0" err="1" smtClean="0"/>
              <a:t>vaughn@crowdflower.com</a:t>
            </a:r>
            <a:endParaRPr lang="en-US" sz="3000" dirty="0" smtClean="0"/>
          </a:p>
          <a:p>
            <a:r>
              <a:rPr lang="en-US" sz="3000" dirty="0" err="1" smtClean="0"/>
              <a:t>lukas@crowdflower.com</a:t>
            </a:r>
            <a:endParaRPr lang="en-US" sz="3000" dirty="0"/>
          </a:p>
        </p:txBody>
      </p:sp>
      <p:pic>
        <p:nvPicPr>
          <p:cNvPr id="4" name="Picture 3"/>
          <p:cNvPicPr>
            <a:picLocks noChangeAspect="1"/>
          </p:cNvPicPr>
          <p:nvPr/>
        </p:nvPicPr>
        <p:blipFill>
          <a:blip r:embed="rId3"/>
          <a:stretch>
            <a:fillRect/>
          </a:stretch>
        </p:blipFill>
        <p:spPr>
          <a:xfrm>
            <a:off x="3915335" y="5168900"/>
            <a:ext cx="4929841" cy="1535524"/>
          </a:xfrm>
          <a:prstGeom prst="rect">
            <a:avLst/>
          </a:prstGeom>
        </p:spPr>
      </p:pic>
      <p:pic>
        <p:nvPicPr>
          <p:cNvPr id="5" name="Picture 4"/>
          <p:cNvPicPr/>
          <p:nvPr/>
        </p:nvPicPr>
        <p:blipFill>
          <a:blip r:embed="rId4"/>
          <a:srcRect/>
          <a:stretch>
            <a:fillRect/>
          </a:stretch>
        </p:blipFill>
        <p:spPr bwMode="auto">
          <a:xfrm>
            <a:off x="966861" y="5617882"/>
            <a:ext cx="2072640" cy="862217"/>
          </a:xfrm>
          <a:prstGeom prst="rect">
            <a:avLst/>
          </a:prstGeom>
          <a:noFill/>
          <a:ln w="9525">
            <a:noFill/>
            <a:miter lim="800000"/>
            <a:headEnd/>
            <a:tailEnd/>
          </a:ln>
        </p:spPr>
      </p:pic>
      <p:sp>
        <p:nvSpPr>
          <p:cNvPr id="17" name="TextBox 16"/>
          <p:cNvSpPr txBox="1"/>
          <p:nvPr/>
        </p:nvSpPr>
        <p:spPr>
          <a:xfrm>
            <a:off x="331890" y="341172"/>
            <a:ext cx="2190323" cy="830997"/>
          </a:xfrm>
          <a:prstGeom prst="rect">
            <a:avLst/>
          </a:prstGeom>
          <a:noFill/>
        </p:spPr>
        <p:txBody>
          <a:bodyPr wrap="none" rtlCol="0">
            <a:spAutoFit/>
          </a:bodyPr>
          <a:lstStyle/>
          <a:p>
            <a:r>
              <a:rPr lang="en-US" sz="4800" b="1" dirty="0" smtClean="0">
                <a:latin typeface="+mj-lt"/>
                <a:cs typeface="Calibri (Body)"/>
              </a:rPr>
              <a:t>Thanks</a:t>
            </a:r>
            <a:r>
              <a:rPr lang="en-US" sz="4800" b="1" dirty="0" smtClean="0">
                <a:latin typeface="+mj-lt"/>
              </a:rPr>
              <a:t>!</a:t>
            </a:r>
            <a:endParaRPr lang="en-US" sz="4800" b="1" dirty="0">
              <a:latin typeface="+mj-lt"/>
            </a:endParaRPr>
          </a:p>
        </p:txBody>
      </p:sp>
    </p:spTree>
  </p:cSld>
  <p:clrMapOvr>
    <a:masterClrMapping/>
  </p:clrMapOvr>
  <mc:AlternateContent>
    <mc:Choice xmlns:mp="http://schemas.microsoft.com/office/mac/powerpoint/2008/main" Requires="mp">
      <mp:transition>
        <mp:cube dir="u"/>
      </mp:transition>
    </mc:Choice>
    <mc:Fallback>
      <p:transition>
        <p:cover dir="u"/>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1432"/>
            <a:ext cx="7772400" cy="817567"/>
          </a:xfrm>
        </p:spPr>
        <p:txBody>
          <a:bodyPr>
            <a:normAutofit fontScale="90000"/>
          </a:bodyPr>
          <a:lstStyle/>
          <a:p>
            <a:r>
              <a:rPr lang="en-US" dirty="0" smtClean="0"/>
              <a:t>Background/Motivation</a:t>
            </a:r>
            <a:br>
              <a:rPr lang="en-US" dirty="0" smtClean="0"/>
            </a:br>
            <a:endParaRPr lang="en-US" dirty="0"/>
          </a:p>
        </p:txBody>
      </p:sp>
      <p:sp>
        <p:nvSpPr>
          <p:cNvPr id="3" name="Subtitle 2"/>
          <p:cNvSpPr>
            <a:spLocks noGrp="1"/>
          </p:cNvSpPr>
          <p:nvPr>
            <p:ph type="subTitle" idx="1"/>
          </p:nvPr>
        </p:nvSpPr>
        <p:spPr>
          <a:xfrm>
            <a:off x="685800" y="1408999"/>
            <a:ext cx="7772400" cy="3759901"/>
          </a:xfrm>
        </p:spPr>
        <p:txBody>
          <a:bodyPr>
            <a:normAutofit/>
          </a:bodyPr>
          <a:lstStyle/>
          <a:p>
            <a:pPr marL="342900" indent="-342900" algn="l">
              <a:buFont typeface="Arial"/>
              <a:buChar char="•"/>
            </a:pPr>
            <a:r>
              <a:rPr lang="en-US" dirty="0" smtClean="0">
                <a:solidFill>
                  <a:prstClr val="black"/>
                </a:solidFill>
              </a:rPr>
              <a:t>Human judgments for search relevance </a:t>
            </a:r>
            <a:r>
              <a:rPr lang="en-US" dirty="0" smtClean="0">
                <a:solidFill>
                  <a:prstClr val="black"/>
                </a:solidFill>
              </a:rPr>
              <a:t>evaluation/training</a:t>
            </a:r>
          </a:p>
          <a:p>
            <a:pPr marL="342900" lvl="0" indent="-342900" algn="l">
              <a:buFont typeface="Arial"/>
              <a:buChar char="•"/>
            </a:pPr>
            <a:r>
              <a:rPr lang="en-US" dirty="0" smtClean="0">
                <a:solidFill>
                  <a:prstClr val="black"/>
                </a:solidFill>
              </a:rPr>
              <a:t>Quality Control </a:t>
            </a:r>
            <a:r>
              <a:rPr lang="en-US" dirty="0" smtClean="0">
                <a:solidFill>
                  <a:prstClr val="black"/>
                </a:solidFill>
              </a:rPr>
              <a:t>in crowdsourcing</a:t>
            </a:r>
            <a:endParaRPr lang="en-US" dirty="0" smtClean="0">
              <a:solidFill>
                <a:prstClr val="black"/>
              </a:solidFill>
            </a:endParaRPr>
          </a:p>
          <a:p>
            <a:pPr marL="342900" lvl="0" indent="-342900" algn="l">
              <a:buFont typeface="Arial"/>
              <a:buChar char="•"/>
            </a:pPr>
            <a:r>
              <a:rPr lang="en-US" dirty="0" smtClean="0">
                <a:solidFill>
                  <a:prstClr val="black"/>
                </a:solidFill>
              </a:rPr>
              <a:t>Observed </a:t>
            </a:r>
            <a:r>
              <a:rPr lang="en-US" dirty="0" smtClean="0">
                <a:solidFill>
                  <a:prstClr val="black"/>
                </a:solidFill>
              </a:rPr>
              <a:t>worker </a:t>
            </a:r>
            <a:r>
              <a:rPr lang="en-US" dirty="0" smtClean="0">
                <a:solidFill>
                  <a:prstClr val="black"/>
                </a:solidFill>
              </a:rPr>
              <a:t>regression to the mean over </a:t>
            </a:r>
            <a:r>
              <a:rPr lang="en-US" dirty="0" smtClean="0">
                <a:solidFill>
                  <a:prstClr val="black"/>
                </a:solidFill>
              </a:rPr>
              <a:t>previous months</a:t>
            </a:r>
          </a:p>
          <a:p>
            <a:endParaRPr lang="en-US" dirty="0"/>
          </a:p>
        </p:txBody>
      </p:sp>
      <p:pic>
        <p:nvPicPr>
          <p:cNvPr id="4" name="Picture 3"/>
          <p:cNvPicPr>
            <a:picLocks noChangeAspect="1"/>
          </p:cNvPicPr>
          <p:nvPr/>
        </p:nvPicPr>
        <p:blipFill>
          <a:blip r:embed="rId3"/>
          <a:stretch>
            <a:fillRect/>
          </a:stretch>
        </p:blipFill>
        <p:spPr>
          <a:xfrm>
            <a:off x="3915335" y="5168900"/>
            <a:ext cx="4929841" cy="1535524"/>
          </a:xfrm>
          <a:prstGeom prst="rect">
            <a:avLst/>
          </a:prstGeom>
        </p:spPr>
      </p:pic>
      <p:pic>
        <p:nvPicPr>
          <p:cNvPr id="5" name="Picture 4"/>
          <p:cNvPicPr/>
          <p:nvPr/>
        </p:nvPicPr>
        <p:blipFill>
          <a:blip r:embed="rId4"/>
          <a:srcRect/>
          <a:stretch>
            <a:fillRect/>
          </a:stretch>
        </p:blipFill>
        <p:spPr bwMode="auto">
          <a:xfrm>
            <a:off x="966861" y="5617882"/>
            <a:ext cx="2072640" cy="862217"/>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Screen shot 2010-07-23 at 9.00.12 AM.png"/>
          <p:cNvPicPr>
            <a:picLocks noGrp="1" noChangeAspect="1"/>
          </p:cNvPicPr>
          <p:nvPr>
            <p:ph idx="1"/>
          </p:nvPr>
        </p:nvPicPr>
        <p:blipFill>
          <a:blip r:embed="rId3"/>
          <a:srcRect l="-2696" r="-2696"/>
          <a:stretch>
            <a:fillRect/>
          </a:stretch>
        </p:blipFill>
        <p:spPr>
          <a:xfrm>
            <a:off x="-247084" y="423282"/>
            <a:ext cx="9354322" cy="5144517"/>
          </a:xfr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1432"/>
            <a:ext cx="7772400" cy="817567"/>
          </a:xfrm>
        </p:spPr>
        <p:txBody>
          <a:bodyPr>
            <a:normAutofit fontScale="90000"/>
          </a:bodyPr>
          <a:lstStyle/>
          <a:p>
            <a:r>
              <a:rPr lang="en-US" dirty="0" smtClean="0"/>
              <a:t>Our Techniques for Quality Control</a:t>
            </a:r>
            <a:endParaRPr lang="en-US" dirty="0"/>
          </a:p>
        </p:txBody>
      </p:sp>
      <p:sp>
        <p:nvSpPr>
          <p:cNvPr id="3" name="Subtitle 2"/>
          <p:cNvSpPr>
            <a:spLocks noGrp="1"/>
          </p:cNvSpPr>
          <p:nvPr>
            <p:ph type="subTitle" idx="1"/>
          </p:nvPr>
        </p:nvSpPr>
        <p:spPr>
          <a:xfrm>
            <a:off x="685800" y="1408999"/>
            <a:ext cx="7772400" cy="3759901"/>
          </a:xfrm>
        </p:spPr>
        <p:txBody>
          <a:bodyPr>
            <a:normAutofit/>
          </a:bodyPr>
          <a:lstStyle/>
          <a:p>
            <a:pPr marL="342900" lvl="0" indent="-342900" algn="l">
              <a:buFont typeface="Arial"/>
              <a:buChar char="•"/>
            </a:pPr>
            <a:r>
              <a:rPr lang="en-US" dirty="0" smtClean="0">
                <a:solidFill>
                  <a:prstClr val="black"/>
                </a:solidFill>
              </a:rPr>
              <a:t>Training data = training questions</a:t>
            </a:r>
          </a:p>
          <a:p>
            <a:pPr marL="800100" lvl="1" indent="-342900" algn="l">
              <a:buFont typeface="Arial"/>
              <a:buChar char="•"/>
            </a:pPr>
            <a:r>
              <a:rPr lang="en-US" dirty="0" smtClean="0">
                <a:solidFill>
                  <a:prstClr val="black"/>
                </a:solidFill>
              </a:rPr>
              <a:t>Questions to which we know the answer</a:t>
            </a:r>
          </a:p>
          <a:p>
            <a:pPr marL="342900" lvl="0" indent="-342900" algn="l">
              <a:buFont typeface="Arial"/>
              <a:buChar char="•"/>
            </a:pPr>
            <a:r>
              <a:rPr lang="en-US" dirty="0" smtClean="0">
                <a:solidFill>
                  <a:prstClr val="black"/>
                </a:solidFill>
              </a:rPr>
              <a:t>Dynamic learning for quality control</a:t>
            </a:r>
          </a:p>
          <a:p>
            <a:pPr marL="800100" lvl="1" indent="-342900" algn="l">
              <a:buFont typeface="Arial"/>
              <a:buChar char="•"/>
            </a:pPr>
            <a:r>
              <a:rPr lang="en-US" dirty="0" smtClean="0">
                <a:solidFill>
                  <a:prstClr val="black"/>
                </a:solidFill>
              </a:rPr>
              <a:t>An initial training period</a:t>
            </a:r>
          </a:p>
          <a:p>
            <a:pPr marL="800100" lvl="1" indent="-342900" algn="l">
              <a:buFont typeface="Arial"/>
              <a:buChar char="•"/>
            </a:pPr>
            <a:r>
              <a:rPr lang="en-US" dirty="0" smtClean="0">
                <a:solidFill>
                  <a:prstClr val="black"/>
                </a:solidFill>
              </a:rPr>
              <a:t>Per </a:t>
            </a:r>
            <a:r>
              <a:rPr lang="en-US" dirty="0" smtClean="0">
                <a:solidFill>
                  <a:prstClr val="black"/>
                </a:solidFill>
              </a:rPr>
              <a:t>HIT </a:t>
            </a:r>
            <a:r>
              <a:rPr lang="en-US" dirty="0" smtClean="0">
                <a:solidFill>
                  <a:prstClr val="black"/>
                </a:solidFill>
              </a:rPr>
              <a:t>screening questions</a:t>
            </a:r>
          </a:p>
          <a:p>
            <a:endParaRPr lang="en-US" dirty="0"/>
          </a:p>
        </p:txBody>
      </p:sp>
      <p:pic>
        <p:nvPicPr>
          <p:cNvPr id="4" name="Picture 3"/>
          <p:cNvPicPr>
            <a:picLocks noChangeAspect="1"/>
          </p:cNvPicPr>
          <p:nvPr/>
        </p:nvPicPr>
        <p:blipFill>
          <a:blip r:embed="rId3"/>
          <a:stretch>
            <a:fillRect/>
          </a:stretch>
        </p:blipFill>
        <p:spPr>
          <a:xfrm>
            <a:off x="3915335" y="5168900"/>
            <a:ext cx="4929841" cy="1535524"/>
          </a:xfrm>
          <a:prstGeom prst="rect">
            <a:avLst/>
          </a:prstGeom>
        </p:spPr>
      </p:pic>
      <p:pic>
        <p:nvPicPr>
          <p:cNvPr id="5" name="Picture 4"/>
          <p:cNvPicPr/>
          <p:nvPr/>
        </p:nvPicPr>
        <p:blipFill>
          <a:blip r:embed="rId4"/>
          <a:srcRect/>
          <a:stretch>
            <a:fillRect/>
          </a:stretch>
        </p:blipFill>
        <p:spPr bwMode="auto">
          <a:xfrm>
            <a:off x="966861" y="5617882"/>
            <a:ext cx="2072640" cy="862217"/>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Screen shot 2010-07-23 at 9.02.14 AM.png"/>
          <p:cNvPicPr>
            <a:picLocks noGrp="1" noChangeAspect="1"/>
          </p:cNvPicPr>
          <p:nvPr>
            <p:ph idx="1"/>
          </p:nvPr>
        </p:nvPicPr>
        <p:blipFill>
          <a:blip r:embed="rId3"/>
          <a:srcRect l="-28566" r="-28566"/>
          <a:stretch>
            <a:fillRect/>
          </a:stretch>
        </p:blipFill>
        <p:spPr>
          <a:xfrm>
            <a:off x="-955064" y="0"/>
            <a:ext cx="10424690" cy="6786354"/>
          </a:xfr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1432"/>
            <a:ext cx="7772400" cy="817567"/>
          </a:xfrm>
        </p:spPr>
        <p:txBody>
          <a:bodyPr>
            <a:normAutofit/>
          </a:bodyPr>
          <a:lstStyle/>
          <a:p>
            <a:r>
              <a:rPr lang="en-US" dirty="0" smtClean="0"/>
              <a:t>Contributions</a:t>
            </a:r>
            <a:endParaRPr lang="en-US" dirty="0"/>
          </a:p>
        </p:txBody>
      </p:sp>
      <p:sp>
        <p:nvSpPr>
          <p:cNvPr id="3" name="Subtitle 2"/>
          <p:cNvSpPr>
            <a:spLocks noGrp="1"/>
          </p:cNvSpPr>
          <p:nvPr>
            <p:ph type="subTitle" idx="1"/>
          </p:nvPr>
        </p:nvSpPr>
        <p:spPr>
          <a:xfrm>
            <a:off x="685800" y="1408999"/>
            <a:ext cx="7772400" cy="3759901"/>
          </a:xfrm>
        </p:spPr>
        <p:txBody>
          <a:bodyPr>
            <a:normAutofit/>
          </a:bodyPr>
          <a:lstStyle/>
          <a:p>
            <a:pPr marL="342900" lvl="0" indent="-342900" algn="l">
              <a:buFont typeface="Arial"/>
              <a:buChar char="•"/>
            </a:pPr>
            <a:r>
              <a:rPr lang="en-US" dirty="0" smtClean="0">
                <a:solidFill>
                  <a:prstClr val="black"/>
                </a:solidFill>
              </a:rPr>
              <a:t>Questions explored</a:t>
            </a:r>
          </a:p>
          <a:p>
            <a:pPr marL="742950" lvl="1" indent="-285750" algn="l">
              <a:buFont typeface="Arial"/>
              <a:buChar char="–"/>
            </a:pPr>
            <a:r>
              <a:rPr lang="en-US" dirty="0" smtClean="0">
                <a:solidFill>
                  <a:prstClr val="black"/>
                </a:solidFill>
              </a:rPr>
              <a:t>Does training data setup and distribution affect worker output and final results</a:t>
            </a:r>
            <a:r>
              <a:rPr lang="en-US" dirty="0" smtClean="0">
                <a:solidFill>
                  <a:prstClr val="black"/>
                </a:solidFill>
              </a:rPr>
              <a:t>?</a:t>
            </a:r>
          </a:p>
          <a:p>
            <a:pPr marL="342900" lvl="0" indent="-342900" algn="l">
              <a:buFont typeface="Arial"/>
              <a:buChar char="•"/>
            </a:pPr>
            <a:r>
              <a:rPr lang="en-US" dirty="0" smtClean="0">
                <a:solidFill>
                  <a:prstClr val="black"/>
                </a:solidFill>
              </a:rPr>
              <a:t>Why important?</a:t>
            </a:r>
          </a:p>
          <a:p>
            <a:pPr marL="742950" lvl="1" indent="-285750" algn="l">
              <a:buFont typeface="Arial"/>
              <a:buChar char="–"/>
            </a:pPr>
            <a:r>
              <a:rPr lang="en-US" dirty="0" smtClean="0">
                <a:solidFill>
                  <a:prstClr val="black"/>
                </a:solidFill>
              </a:rPr>
              <a:t>Quality control </a:t>
            </a:r>
            <a:r>
              <a:rPr lang="en-US" dirty="0" smtClean="0">
                <a:solidFill>
                  <a:prstClr val="black"/>
                </a:solidFill>
              </a:rPr>
              <a:t>is paramount</a:t>
            </a:r>
          </a:p>
          <a:p>
            <a:pPr marL="742950" lvl="1" indent="-285750" algn="l">
              <a:buFont typeface="Arial"/>
              <a:buChar char="–"/>
            </a:pPr>
            <a:r>
              <a:rPr lang="en-US" dirty="0" smtClean="0">
                <a:solidFill>
                  <a:prstClr val="black"/>
                </a:solidFill>
              </a:rPr>
              <a:t>Quantifying and understanding the effect of training data </a:t>
            </a:r>
          </a:p>
          <a:p>
            <a:endParaRPr lang="en-US" dirty="0"/>
          </a:p>
        </p:txBody>
      </p:sp>
      <p:pic>
        <p:nvPicPr>
          <p:cNvPr id="4" name="Picture 3"/>
          <p:cNvPicPr>
            <a:picLocks noChangeAspect="1"/>
          </p:cNvPicPr>
          <p:nvPr/>
        </p:nvPicPr>
        <p:blipFill>
          <a:blip r:embed="rId3"/>
          <a:stretch>
            <a:fillRect/>
          </a:stretch>
        </p:blipFill>
        <p:spPr>
          <a:xfrm>
            <a:off x="3915335" y="5168900"/>
            <a:ext cx="4929841" cy="1535524"/>
          </a:xfrm>
          <a:prstGeom prst="rect">
            <a:avLst/>
          </a:prstGeom>
        </p:spPr>
      </p:pic>
      <p:pic>
        <p:nvPicPr>
          <p:cNvPr id="5" name="Picture 4"/>
          <p:cNvPicPr/>
          <p:nvPr/>
        </p:nvPicPr>
        <p:blipFill>
          <a:blip r:embed="rId4"/>
          <a:srcRect/>
          <a:stretch>
            <a:fillRect/>
          </a:stretch>
        </p:blipFill>
        <p:spPr bwMode="auto">
          <a:xfrm>
            <a:off x="966861" y="5617882"/>
            <a:ext cx="2072640" cy="862217"/>
          </a:xfrm>
          <a:prstGeom prst="rect">
            <a:avLst/>
          </a:prstGeom>
          <a:noFill/>
          <a:ln w="9525">
            <a:noFill/>
            <a:miter lim="800000"/>
            <a:headEnd/>
            <a:tailEnd/>
          </a:ln>
        </p:spPr>
      </p:pic>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1432"/>
            <a:ext cx="7772400" cy="817567"/>
          </a:xfrm>
        </p:spPr>
        <p:txBody>
          <a:bodyPr>
            <a:normAutofit/>
          </a:bodyPr>
          <a:lstStyle/>
          <a:p>
            <a:r>
              <a:rPr lang="en-US" dirty="0" smtClean="0"/>
              <a:t>The Experiment: AMT</a:t>
            </a:r>
            <a:endParaRPr lang="en-US" dirty="0"/>
          </a:p>
        </p:txBody>
      </p:sp>
      <p:sp>
        <p:nvSpPr>
          <p:cNvPr id="3" name="Subtitle 2"/>
          <p:cNvSpPr>
            <a:spLocks noGrp="1"/>
          </p:cNvSpPr>
          <p:nvPr>
            <p:ph type="subTitle" idx="1"/>
          </p:nvPr>
        </p:nvSpPr>
        <p:spPr>
          <a:xfrm>
            <a:off x="685800" y="1408999"/>
            <a:ext cx="7772400" cy="3759901"/>
          </a:xfrm>
        </p:spPr>
        <p:txBody>
          <a:bodyPr>
            <a:normAutofit/>
          </a:bodyPr>
          <a:lstStyle/>
          <a:p>
            <a:pPr marL="342900" lvl="0" indent="-342900" algn="l">
              <a:buFont typeface="Arial"/>
              <a:buChar char="•"/>
            </a:pPr>
            <a:r>
              <a:rPr lang="en-US" dirty="0" smtClean="0">
                <a:solidFill>
                  <a:prstClr val="black"/>
                </a:solidFill>
              </a:rPr>
              <a:t>Using Mechanical </a:t>
            </a:r>
            <a:r>
              <a:rPr lang="en-US" dirty="0" smtClean="0">
                <a:solidFill>
                  <a:prstClr val="black"/>
                </a:solidFill>
              </a:rPr>
              <a:t>Turk and the CrowdFlower platform</a:t>
            </a:r>
          </a:p>
          <a:p>
            <a:pPr marL="800100" lvl="1" indent="-342900" algn="l">
              <a:buFont typeface="Arial"/>
              <a:buChar char="•"/>
            </a:pPr>
            <a:r>
              <a:rPr lang="en-US" dirty="0" smtClean="0">
                <a:solidFill>
                  <a:prstClr val="black"/>
                </a:solidFill>
              </a:rPr>
              <a:t>25 results per HIT</a:t>
            </a:r>
          </a:p>
          <a:p>
            <a:pPr marL="800100" lvl="1" indent="-342900" algn="l">
              <a:buFont typeface="Arial"/>
              <a:buChar char="•"/>
            </a:pPr>
            <a:r>
              <a:rPr lang="en-US" dirty="0" smtClean="0">
                <a:solidFill>
                  <a:prstClr val="black"/>
                </a:solidFill>
              </a:rPr>
              <a:t>20 cents per HIT</a:t>
            </a:r>
          </a:p>
          <a:p>
            <a:pPr marL="800100" lvl="1" indent="-342900" algn="l">
              <a:buFont typeface="Arial"/>
              <a:buChar char="•"/>
            </a:pPr>
            <a:r>
              <a:rPr lang="en-US" dirty="0" smtClean="0">
                <a:solidFill>
                  <a:prstClr val="black"/>
                </a:solidFill>
              </a:rPr>
              <a:t>No Turk qualifications</a:t>
            </a:r>
          </a:p>
          <a:p>
            <a:pPr marL="800100" lvl="1" indent="-342900" algn="l">
              <a:buFont typeface="Arial"/>
              <a:buChar char="•"/>
            </a:pPr>
            <a:r>
              <a:rPr lang="en-US" dirty="0" smtClean="0">
                <a:solidFill>
                  <a:prstClr val="black"/>
                </a:solidFill>
              </a:rPr>
              <a:t>Title: “Judge approximately 25 search results for relevance”</a:t>
            </a:r>
          </a:p>
          <a:p>
            <a:pPr marL="800100" lvl="1" indent="-342900" algn="l"/>
            <a:endParaRPr lang="en-US" dirty="0" smtClean="0">
              <a:solidFill>
                <a:prstClr val="black"/>
              </a:solidFill>
            </a:endParaRPr>
          </a:p>
        </p:txBody>
      </p:sp>
      <p:pic>
        <p:nvPicPr>
          <p:cNvPr id="4" name="Picture 3"/>
          <p:cNvPicPr>
            <a:picLocks noChangeAspect="1"/>
          </p:cNvPicPr>
          <p:nvPr/>
        </p:nvPicPr>
        <p:blipFill>
          <a:blip r:embed="rId3"/>
          <a:stretch>
            <a:fillRect/>
          </a:stretch>
        </p:blipFill>
        <p:spPr>
          <a:xfrm>
            <a:off x="3915335" y="5168900"/>
            <a:ext cx="4929841" cy="1535524"/>
          </a:xfrm>
          <a:prstGeom prst="rect">
            <a:avLst/>
          </a:prstGeom>
        </p:spPr>
      </p:pic>
      <p:pic>
        <p:nvPicPr>
          <p:cNvPr id="5" name="Picture 4"/>
          <p:cNvPicPr/>
          <p:nvPr/>
        </p:nvPicPr>
        <p:blipFill>
          <a:blip r:embed="rId4"/>
          <a:srcRect/>
          <a:stretch>
            <a:fillRect/>
          </a:stretch>
        </p:blipFill>
        <p:spPr bwMode="auto">
          <a:xfrm>
            <a:off x="966861" y="5617882"/>
            <a:ext cx="2072640" cy="862217"/>
          </a:xfrm>
          <a:prstGeom prst="rect">
            <a:avLst/>
          </a:prstGeom>
          <a:noFill/>
          <a:ln w="9525">
            <a:noFill/>
            <a:miter lim="800000"/>
            <a:headEnd/>
            <a:tailEnd/>
          </a:ln>
        </p:spPr>
      </p:pic>
    </p:spTree>
  </p:cSld>
  <p:clrMapOvr>
    <a:masterClrMapping/>
  </p:clrMapOvr>
  <p:transition>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1432"/>
            <a:ext cx="7772400" cy="817567"/>
          </a:xfrm>
        </p:spPr>
        <p:txBody>
          <a:bodyPr>
            <a:normAutofit/>
          </a:bodyPr>
          <a:lstStyle/>
          <a:p>
            <a:r>
              <a:rPr lang="en-US" dirty="0" smtClean="0"/>
              <a:t>Judgment Dataset</a:t>
            </a:r>
            <a:endParaRPr lang="en-US" dirty="0"/>
          </a:p>
        </p:txBody>
      </p:sp>
      <p:sp>
        <p:nvSpPr>
          <p:cNvPr id="3" name="Subtitle 2"/>
          <p:cNvSpPr>
            <a:spLocks noGrp="1"/>
          </p:cNvSpPr>
          <p:nvPr>
            <p:ph type="subTitle" idx="1"/>
          </p:nvPr>
        </p:nvSpPr>
        <p:spPr>
          <a:xfrm>
            <a:off x="685800" y="1408999"/>
            <a:ext cx="7772400" cy="3759901"/>
          </a:xfrm>
        </p:spPr>
        <p:txBody>
          <a:bodyPr>
            <a:normAutofit/>
          </a:bodyPr>
          <a:lstStyle/>
          <a:p>
            <a:pPr marL="342900" lvl="0" indent="-342900" algn="l">
              <a:buFont typeface="Arial"/>
              <a:buChar char="•"/>
            </a:pPr>
            <a:r>
              <a:rPr lang="en-US" dirty="0" smtClean="0">
                <a:solidFill>
                  <a:prstClr val="black"/>
                </a:solidFill>
              </a:rPr>
              <a:t>Dataset:</a:t>
            </a:r>
            <a:r>
              <a:rPr lang="en-US" dirty="0" smtClean="0">
                <a:solidFill>
                  <a:prstClr val="black"/>
                </a:solidFill>
              </a:rPr>
              <a:t> major online retailer’s internal </a:t>
            </a:r>
            <a:r>
              <a:rPr lang="en-US" dirty="0" smtClean="0">
                <a:solidFill>
                  <a:prstClr val="black"/>
                </a:solidFill>
              </a:rPr>
              <a:t>product search projects</a:t>
            </a:r>
          </a:p>
          <a:p>
            <a:pPr marL="342900" lvl="0" indent="-342900" algn="l">
              <a:buFont typeface="Arial"/>
              <a:buChar char="•"/>
            </a:pPr>
            <a:r>
              <a:rPr lang="en-US" dirty="0" smtClean="0">
                <a:solidFill>
                  <a:prstClr val="black"/>
                </a:solidFill>
              </a:rPr>
              <a:t>256 queries with 5 product pairs associated with each query = 1280 search </a:t>
            </a:r>
            <a:r>
              <a:rPr lang="en-US" dirty="0" smtClean="0">
                <a:solidFill>
                  <a:prstClr val="black"/>
                </a:solidFill>
              </a:rPr>
              <a:t>results</a:t>
            </a:r>
          </a:p>
          <a:p>
            <a:pPr marL="342900" lvl="0" indent="-342900" algn="l">
              <a:buFont typeface="Arial"/>
              <a:buChar char="•"/>
            </a:pPr>
            <a:r>
              <a:rPr lang="en-US" dirty="0" smtClean="0">
                <a:solidFill>
                  <a:prstClr val="black"/>
                </a:solidFill>
              </a:rPr>
              <a:t>Examples:</a:t>
            </a:r>
          </a:p>
          <a:p>
            <a:pPr marL="800100" lvl="1" indent="-342900" algn="l">
              <a:buFont typeface="Arial"/>
              <a:buChar char="•"/>
            </a:pPr>
            <a:r>
              <a:rPr lang="en-US" dirty="0">
                <a:solidFill>
                  <a:schemeClr val="tx1"/>
                </a:solidFill>
              </a:rPr>
              <a:t>“</a:t>
            </a:r>
            <a:r>
              <a:rPr lang="en-US" dirty="0" err="1">
                <a:solidFill>
                  <a:schemeClr val="tx1"/>
                </a:solidFill>
              </a:rPr>
              <a:t>epiphone</a:t>
            </a:r>
            <a:r>
              <a:rPr lang="en-US" dirty="0">
                <a:solidFill>
                  <a:schemeClr val="tx1"/>
                </a:solidFill>
              </a:rPr>
              <a:t> guitar”, “sofa,” and “</a:t>
            </a:r>
            <a:r>
              <a:rPr lang="en-US" dirty="0" err="1">
                <a:solidFill>
                  <a:schemeClr val="tx1"/>
                </a:solidFill>
              </a:rPr>
              <a:t>yamaha</a:t>
            </a:r>
            <a:r>
              <a:rPr lang="en-US" dirty="0">
                <a:solidFill>
                  <a:schemeClr val="tx1"/>
                </a:solidFill>
              </a:rPr>
              <a:t> a100.”</a:t>
            </a:r>
            <a:endParaRPr lang="en-US" dirty="0" smtClean="0">
              <a:solidFill>
                <a:prstClr val="black"/>
              </a:solidFill>
            </a:endParaRPr>
          </a:p>
          <a:p>
            <a:endParaRPr lang="en-US" dirty="0"/>
          </a:p>
        </p:txBody>
      </p:sp>
      <p:pic>
        <p:nvPicPr>
          <p:cNvPr id="4" name="Picture 3"/>
          <p:cNvPicPr>
            <a:picLocks noChangeAspect="1"/>
          </p:cNvPicPr>
          <p:nvPr/>
        </p:nvPicPr>
        <p:blipFill>
          <a:blip r:embed="rId3"/>
          <a:stretch>
            <a:fillRect/>
          </a:stretch>
        </p:blipFill>
        <p:spPr>
          <a:xfrm>
            <a:off x="3915335" y="5168900"/>
            <a:ext cx="4929841" cy="1535524"/>
          </a:xfrm>
          <a:prstGeom prst="rect">
            <a:avLst/>
          </a:prstGeom>
        </p:spPr>
      </p:pic>
      <p:pic>
        <p:nvPicPr>
          <p:cNvPr id="5" name="Picture 4"/>
          <p:cNvPicPr/>
          <p:nvPr/>
        </p:nvPicPr>
        <p:blipFill>
          <a:blip r:embed="rId4"/>
          <a:srcRect/>
          <a:stretch>
            <a:fillRect/>
          </a:stretch>
        </p:blipFill>
        <p:spPr bwMode="auto">
          <a:xfrm>
            <a:off x="966861" y="5617882"/>
            <a:ext cx="2072640" cy="862217"/>
          </a:xfrm>
          <a:prstGeom prst="rect">
            <a:avLst/>
          </a:prstGeom>
          <a:noFill/>
          <a:ln w="9525">
            <a:noFill/>
            <a:miter lim="800000"/>
            <a:headEnd/>
            <a:tailEnd/>
          </a:ln>
        </p:spPr>
      </p:pic>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1432"/>
            <a:ext cx="7772400" cy="817567"/>
          </a:xfrm>
        </p:spPr>
        <p:txBody>
          <a:bodyPr>
            <a:normAutofit/>
          </a:bodyPr>
          <a:lstStyle/>
          <a:p>
            <a:r>
              <a:rPr lang="en-US" dirty="0" smtClean="0"/>
              <a:t>Experimental Manipulation</a:t>
            </a:r>
            <a:endParaRPr lang="en-US" dirty="0"/>
          </a:p>
        </p:txBody>
      </p:sp>
      <p:pic>
        <p:nvPicPr>
          <p:cNvPr id="4" name="Picture 3"/>
          <p:cNvPicPr>
            <a:picLocks noChangeAspect="1"/>
          </p:cNvPicPr>
          <p:nvPr/>
        </p:nvPicPr>
        <p:blipFill>
          <a:blip r:embed="rId3"/>
          <a:stretch>
            <a:fillRect/>
          </a:stretch>
        </p:blipFill>
        <p:spPr>
          <a:xfrm>
            <a:off x="3915335" y="5168900"/>
            <a:ext cx="4929841" cy="1535524"/>
          </a:xfrm>
          <a:prstGeom prst="rect">
            <a:avLst/>
          </a:prstGeom>
        </p:spPr>
      </p:pic>
      <p:pic>
        <p:nvPicPr>
          <p:cNvPr id="5" name="Picture 4"/>
          <p:cNvPicPr/>
          <p:nvPr/>
        </p:nvPicPr>
        <p:blipFill>
          <a:blip r:embed="rId4"/>
          <a:srcRect/>
          <a:stretch>
            <a:fillRect/>
          </a:stretch>
        </p:blipFill>
        <p:spPr bwMode="auto">
          <a:xfrm>
            <a:off x="966861" y="5617882"/>
            <a:ext cx="2072640" cy="862217"/>
          </a:xfrm>
          <a:prstGeom prst="rect">
            <a:avLst/>
          </a:prstGeom>
          <a:noFill/>
          <a:ln w="9525">
            <a:noFill/>
            <a:miter lim="800000"/>
            <a:headEnd/>
            <a:tailEnd/>
          </a:ln>
        </p:spPr>
      </p:pic>
      <p:graphicFrame>
        <p:nvGraphicFramePr>
          <p:cNvPr id="7" name="Table 6"/>
          <p:cNvGraphicFramePr>
            <a:graphicFrameLocks noGrp="1"/>
          </p:cNvGraphicFramePr>
          <p:nvPr/>
        </p:nvGraphicFramePr>
        <p:xfrm>
          <a:off x="386972" y="1918894"/>
          <a:ext cx="8458206" cy="1828800"/>
        </p:xfrm>
        <a:graphic>
          <a:graphicData uri="http://schemas.openxmlformats.org/drawingml/2006/table">
            <a:tbl>
              <a:tblPr firstRow="1" bandRow="1">
                <a:tableStyleId>{69CF1AB2-1976-4502-BF36-3FF5EA218861}</a:tableStyleId>
              </a:tblPr>
              <a:tblGrid>
                <a:gridCol w="2222011"/>
                <a:gridCol w="1247239"/>
                <a:gridCol w="1247239"/>
                <a:gridCol w="1247239"/>
                <a:gridCol w="1247239"/>
                <a:gridCol w="1247239"/>
              </a:tblGrid>
              <a:tr h="365760">
                <a:tc>
                  <a:txBody>
                    <a:bodyPr/>
                    <a:lstStyle/>
                    <a:p>
                      <a:r>
                        <a:rPr lang="en-US" sz="1800" dirty="0" smtClean="0"/>
                        <a:t>Experiment</a:t>
                      </a:r>
                    </a:p>
                  </a:txBody>
                  <a:tcPr/>
                </a:tc>
                <a:tc>
                  <a:txBody>
                    <a:bodyPr/>
                    <a:lstStyle/>
                    <a:p>
                      <a:r>
                        <a:rPr lang="en-US" sz="1800" dirty="0" smtClean="0"/>
                        <a:t>1</a:t>
                      </a:r>
                      <a:endParaRPr lang="en-US" sz="1800" dirty="0"/>
                    </a:p>
                  </a:txBody>
                  <a:tcPr/>
                </a:tc>
                <a:tc>
                  <a:txBody>
                    <a:bodyPr/>
                    <a:lstStyle/>
                    <a:p>
                      <a:r>
                        <a:rPr lang="en-US" sz="1800" dirty="0" smtClean="0"/>
                        <a:t>2</a:t>
                      </a:r>
                      <a:endParaRPr lang="en-US" sz="1800" dirty="0"/>
                    </a:p>
                  </a:txBody>
                  <a:tcPr/>
                </a:tc>
                <a:tc>
                  <a:txBody>
                    <a:bodyPr/>
                    <a:lstStyle/>
                    <a:p>
                      <a:r>
                        <a:rPr lang="en-US" sz="1800" dirty="0" smtClean="0"/>
                        <a:t>3</a:t>
                      </a:r>
                      <a:endParaRPr lang="en-US" sz="1800" dirty="0"/>
                    </a:p>
                  </a:txBody>
                  <a:tcPr/>
                </a:tc>
                <a:tc>
                  <a:txBody>
                    <a:bodyPr/>
                    <a:lstStyle/>
                    <a:p>
                      <a:r>
                        <a:rPr lang="en-US" sz="1800" dirty="0" smtClean="0"/>
                        <a:t>4</a:t>
                      </a:r>
                      <a:endParaRPr lang="en-US" sz="1800" dirty="0"/>
                    </a:p>
                  </a:txBody>
                  <a:tcPr/>
                </a:tc>
                <a:tc>
                  <a:txBody>
                    <a:bodyPr/>
                    <a:lstStyle/>
                    <a:p>
                      <a:r>
                        <a:rPr lang="en-US" sz="1800" dirty="0" smtClean="0"/>
                        <a:t>5</a:t>
                      </a:r>
                      <a:endParaRPr lang="en-US" sz="1800" dirty="0"/>
                    </a:p>
                  </a:txBody>
                  <a:tcPr/>
                </a:tc>
              </a:tr>
              <a:tr h="365760">
                <a:tc>
                  <a:txBody>
                    <a:bodyPr/>
                    <a:lstStyle/>
                    <a:p>
                      <a:r>
                        <a:rPr lang="en-US" sz="1800" dirty="0" smtClean="0"/>
                        <a:t>Matching</a:t>
                      </a:r>
                      <a:endParaRPr lang="en-US" sz="1800" dirty="0"/>
                    </a:p>
                  </a:txBody>
                  <a:tcPr/>
                </a:tc>
                <a:tc>
                  <a:txBody>
                    <a:bodyPr/>
                    <a:lstStyle/>
                    <a:p>
                      <a:r>
                        <a:rPr lang="en-US" sz="1800" dirty="0" smtClean="0"/>
                        <a:t>72.7%</a:t>
                      </a:r>
                      <a:endParaRPr lang="en-US" sz="1800" dirty="0"/>
                    </a:p>
                  </a:txBody>
                  <a:tcPr/>
                </a:tc>
                <a:tc>
                  <a:txBody>
                    <a:bodyPr/>
                    <a:lstStyle/>
                    <a:p>
                      <a:r>
                        <a:rPr lang="en-US" sz="1800" dirty="0" smtClean="0"/>
                        <a:t>58%</a:t>
                      </a:r>
                      <a:endParaRPr lang="en-US" sz="1800" dirty="0"/>
                    </a:p>
                  </a:txBody>
                  <a:tcPr/>
                </a:tc>
                <a:tc>
                  <a:txBody>
                    <a:bodyPr/>
                    <a:lstStyle/>
                    <a:p>
                      <a:r>
                        <a:rPr lang="en-US" sz="1800" dirty="0" smtClean="0"/>
                        <a:t>45.3%</a:t>
                      </a:r>
                      <a:endParaRPr lang="en-US" sz="1800" dirty="0"/>
                    </a:p>
                  </a:txBody>
                  <a:tcPr/>
                </a:tc>
                <a:tc>
                  <a:txBody>
                    <a:bodyPr/>
                    <a:lstStyle/>
                    <a:p>
                      <a:r>
                        <a:rPr lang="en-US" sz="1800" dirty="0" smtClean="0"/>
                        <a:t>34.7%</a:t>
                      </a:r>
                      <a:endParaRPr lang="en-US" sz="1800" dirty="0"/>
                    </a:p>
                  </a:txBody>
                  <a:tcPr/>
                </a:tc>
                <a:tc>
                  <a:txBody>
                    <a:bodyPr/>
                    <a:lstStyle/>
                    <a:p>
                      <a:r>
                        <a:rPr lang="en-US" sz="1800" dirty="0" smtClean="0"/>
                        <a:t>12.7%</a:t>
                      </a:r>
                      <a:endParaRPr lang="en-US" sz="1800" dirty="0"/>
                    </a:p>
                  </a:txBody>
                  <a:tcPr/>
                </a:tc>
              </a:tr>
              <a:tr h="365760">
                <a:tc>
                  <a:txBody>
                    <a:bodyPr/>
                    <a:lstStyle/>
                    <a:p>
                      <a:r>
                        <a:rPr lang="en-US" sz="1800" dirty="0" smtClean="0"/>
                        <a:t>Not Matching</a:t>
                      </a:r>
                      <a:endParaRPr lang="en-US" sz="1800" dirty="0"/>
                    </a:p>
                  </a:txBody>
                  <a:tcPr/>
                </a:tc>
                <a:tc>
                  <a:txBody>
                    <a:bodyPr/>
                    <a:lstStyle/>
                    <a:p>
                      <a:r>
                        <a:rPr lang="en-US" sz="1800" dirty="0" smtClean="0"/>
                        <a:t>8%</a:t>
                      </a:r>
                      <a:endParaRPr lang="en-US" sz="1800" dirty="0"/>
                    </a:p>
                  </a:txBody>
                  <a:tcPr/>
                </a:tc>
                <a:tc>
                  <a:txBody>
                    <a:bodyPr/>
                    <a:lstStyle/>
                    <a:p>
                      <a:r>
                        <a:rPr lang="en-US" sz="1800" dirty="0" smtClean="0"/>
                        <a:t>23.3%</a:t>
                      </a:r>
                      <a:endParaRPr lang="en-US" sz="1800" dirty="0"/>
                    </a:p>
                  </a:txBody>
                  <a:tcPr/>
                </a:tc>
                <a:tc>
                  <a:txBody>
                    <a:bodyPr/>
                    <a:lstStyle/>
                    <a:p>
                      <a:r>
                        <a:rPr lang="en-US" sz="1800" dirty="0" smtClean="0"/>
                        <a:t>47.3%</a:t>
                      </a:r>
                      <a:endParaRPr lang="en-US" sz="1800" dirty="0"/>
                    </a:p>
                  </a:txBody>
                  <a:tcPr/>
                </a:tc>
                <a:tc>
                  <a:txBody>
                    <a:bodyPr/>
                    <a:lstStyle/>
                    <a:p>
                      <a:r>
                        <a:rPr lang="en-US" sz="1800" dirty="0" smtClean="0"/>
                        <a:t>56%</a:t>
                      </a:r>
                      <a:endParaRPr lang="en-US" sz="1800" dirty="0"/>
                    </a:p>
                  </a:txBody>
                  <a:tcPr/>
                </a:tc>
                <a:tc>
                  <a:txBody>
                    <a:bodyPr/>
                    <a:lstStyle/>
                    <a:p>
                      <a:r>
                        <a:rPr lang="en-US" sz="1800" dirty="0" smtClean="0"/>
                        <a:t>84%</a:t>
                      </a:r>
                      <a:endParaRPr lang="en-US" sz="1800" dirty="0"/>
                    </a:p>
                  </a:txBody>
                  <a:tcPr/>
                </a:tc>
              </a:tr>
              <a:tr h="365760">
                <a:tc>
                  <a:txBody>
                    <a:bodyPr/>
                    <a:lstStyle/>
                    <a:p>
                      <a:r>
                        <a:rPr lang="en-US" sz="1800" dirty="0" smtClean="0"/>
                        <a:t>Off Topic</a:t>
                      </a:r>
                      <a:endParaRPr lang="en-US" sz="1800" dirty="0"/>
                    </a:p>
                  </a:txBody>
                  <a:tcPr/>
                </a:tc>
                <a:tc>
                  <a:txBody>
                    <a:bodyPr/>
                    <a:lstStyle/>
                    <a:p>
                      <a:r>
                        <a:rPr lang="en-US" sz="1800" dirty="0" smtClean="0"/>
                        <a:t>19.3%</a:t>
                      </a:r>
                      <a:endParaRPr lang="en-US" sz="1800" dirty="0"/>
                    </a:p>
                  </a:txBody>
                  <a:tcPr/>
                </a:tc>
                <a:tc>
                  <a:txBody>
                    <a:bodyPr/>
                    <a:lstStyle/>
                    <a:p>
                      <a:r>
                        <a:rPr lang="en-US" sz="1800" dirty="0" smtClean="0"/>
                        <a:t>18%</a:t>
                      </a:r>
                      <a:endParaRPr lang="en-US" sz="1800" dirty="0"/>
                    </a:p>
                  </a:txBody>
                  <a:tcPr/>
                </a:tc>
                <a:tc>
                  <a:txBody>
                    <a:bodyPr/>
                    <a:lstStyle/>
                    <a:p>
                      <a:r>
                        <a:rPr lang="en-US" sz="1800" dirty="0" smtClean="0"/>
                        <a:t>7.3%</a:t>
                      </a:r>
                      <a:endParaRPr lang="en-US" sz="1800" dirty="0"/>
                    </a:p>
                  </a:txBody>
                  <a:tcPr/>
                </a:tc>
                <a:tc>
                  <a:txBody>
                    <a:bodyPr/>
                    <a:lstStyle/>
                    <a:p>
                      <a:r>
                        <a:rPr lang="en-US" sz="1800" dirty="0" smtClean="0"/>
                        <a:t>9.3%</a:t>
                      </a:r>
                      <a:endParaRPr lang="en-US" sz="1800" dirty="0"/>
                    </a:p>
                  </a:txBody>
                  <a:tcPr/>
                </a:tc>
                <a:tc>
                  <a:txBody>
                    <a:bodyPr/>
                    <a:lstStyle/>
                    <a:p>
                      <a:r>
                        <a:rPr lang="en-US" sz="1800" dirty="0" smtClean="0"/>
                        <a:t>3.3%</a:t>
                      </a:r>
                      <a:endParaRPr lang="en-US" sz="1800" dirty="0"/>
                    </a:p>
                  </a:txBody>
                  <a:tcPr/>
                </a:tc>
              </a:tr>
              <a:tr h="365760">
                <a:tc>
                  <a:txBody>
                    <a:bodyPr/>
                    <a:lstStyle/>
                    <a:p>
                      <a:r>
                        <a:rPr lang="en-US" sz="1800" dirty="0" smtClean="0"/>
                        <a:t>Spam</a:t>
                      </a:r>
                      <a:endParaRPr lang="en-US" sz="1800" dirty="0"/>
                    </a:p>
                  </a:txBody>
                  <a:tcPr/>
                </a:tc>
                <a:tc>
                  <a:txBody>
                    <a:bodyPr/>
                    <a:lstStyle/>
                    <a:p>
                      <a:r>
                        <a:rPr lang="en-US" sz="1800" dirty="0" smtClean="0"/>
                        <a:t>0%</a:t>
                      </a:r>
                      <a:endParaRPr lang="en-US" sz="1800" dirty="0"/>
                    </a:p>
                  </a:txBody>
                  <a:tcPr/>
                </a:tc>
                <a:tc>
                  <a:txBody>
                    <a:bodyPr/>
                    <a:lstStyle/>
                    <a:p>
                      <a:r>
                        <a:rPr lang="en-US" sz="1800" dirty="0" smtClean="0"/>
                        <a:t>0.7%</a:t>
                      </a:r>
                      <a:endParaRPr lang="en-US" sz="1800" dirty="0"/>
                    </a:p>
                  </a:txBody>
                  <a:tcPr/>
                </a:tc>
                <a:tc>
                  <a:txBody>
                    <a:bodyPr/>
                    <a:lstStyle/>
                    <a:p>
                      <a:r>
                        <a:rPr lang="en-US" sz="1800" dirty="0" smtClean="0"/>
                        <a:t>0%</a:t>
                      </a:r>
                      <a:endParaRPr lang="en-US" sz="1800" dirty="0"/>
                    </a:p>
                  </a:txBody>
                  <a:tcPr/>
                </a:tc>
                <a:tc>
                  <a:txBody>
                    <a:bodyPr/>
                    <a:lstStyle/>
                    <a:p>
                      <a:r>
                        <a:rPr lang="en-US" sz="1800" dirty="0" smtClean="0"/>
                        <a:t>0.7%</a:t>
                      </a:r>
                      <a:endParaRPr lang="en-US" sz="1800" dirty="0"/>
                    </a:p>
                  </a:txBody>
                  <a:tcPr/>
                </a:tc>
                <a:tc>
                  <a:txBody>
                    <a:bodyPr/>
                    <a:lstStyle/>
                    <a:p>
                      <a:r>
                        <a:rPr lang="en-US" sz="1800" dirty="0" smtClean="0"/>
                        <a:t>0%</a:t>
                      </a:r>
                      <a:endParaRPr lang="en-US" sz="1800" dirty="0"/>
                    </a:p>
                  </a:txBody>
                  <a:tcPr/>
                </a:tc>
              </a:tr>
            </a:tbl>
          </a:graphicData>
        </a:graphic>
      </p:graphicFrame>
      <p:sp>
        <p:nvSpPr>
          <p:cNvPr id="8" name="TextBox 7"/>
          <p:cNvSpPr txBox="1"/>
          <p:nvPr/>
        </p:nvSpPr>
        <p:spPr>
          <a:xfrm>
            <a:off x="966861" y="1408999"/>
            <a:ext cx="7878315" cy="523220"/>
          </a:xfrm>
          <a:prstGeom prst="rect">
            <a:avLst/>
          </a:prstGeom>
          <a:noFill/>
        </p:spPr>
        <p:txBody>
          <a:bodyPr wrap="square" rtlCol="0">
            <a:spAutoFit/>
          </a:bodyPr>
          <a:lstStyle/>
          <a:p>
            <a:r>
              <a:rPr lang="en-US" sz="2800" dirty="0" smtClean="0"/>
              <a:t>Judge Training Question Answer Distribution Skews</a:t>
            </a:r>
            <a:endParaRPr lang="en-US" sz="2800" dirty="0"/>
          </a:p>
        </p:txBody>
      </p:sp>
      <p:graphicFrame>
        <p:nvGraphicFramePr>
          <p:cNvPr id="9" name="Table 8"/>
          <p:cNvGraphicFramePr>
            <a:graphicFrameLocks noGrp="1"/>
          </p:cNvGraphicFramePr>
          <p:nvPr/>
        </p:nvGraphicFramePr>
        <p:xfrm>
          <a:off x="386972" y="4427220"/>
          <a:ext cx="8458204" cy="741680"/>
        </p:xfrm>
        <a:graphic>
          <a:graphicData uri="http://schemas.openxmlformats.org/drawingml/2006/table">
            <a:tbl>
              <a:tblPr firstRow="1" bandRow="1">
                <a:tableStyleId>{8A107856-5554-42FB-B03E-39F5DBC370BA}</a:tableStyleId>
              </a:tblPr>
              <a:tblGrid>
                <a:gridCol w="2114551"/>
                <a:gridCol w="2114551"/>
                <a:gridCol w="2114551"/>
                <a:gridCol w="2114551"/>
              </a:tblGrid>
              <a:tr h="370840">
                <a:tc>
                  <a:txBody>
                    <a:bodyPr/>
                    <a:lstStyle/>
                    <a:p>
                      <a:r>
                        <a:rPr lang="en-US" dirty="0" smtClean="0"/>
                        <a:t>Matching</a:t>
                      </a:r>
                      <a:endParaRPr lang="en-US" dirty="0"/>
                    </a:p>
                  </a:txBody>
                  <a:tcPr/>
                </a:tc>
                <a:tc>
                  <a:txBody>
                    <a:bodyPr/>
                    <a:lstStyle/>
                    <a:p>
                      <a:r>
                        <a:rPr lang="en-US" dirty="0" smtClean="0"/>
                        <a:t>Not Matching</a:t>
                      </a:r>
                      <a:endParaRPr lang="en-US" dirty="0"/>
                    </a:p>
                  </a:txBody>
                  <a:tcPr/>
                </a:tc>
                <a:tc>
                  <a:txBody>
                    <a:bodyPr/>
                    <a:lstStyle/>
                    <a:p>
                      <a:r>
                        <a:rPr lang="en-US" dirty="0" smtClean="0"/>
                        <a:t>Off Topic</a:t>
                      </a:r>
                      <a:endParaRPr lang="en-US" dirty="0"/>
                    </a:p>
                  </a:txBody>
                  <a:tcPr/>
                </a:tc>
                <a:tc>
                  <a:txBody>
                    <a:bodyPr/>
                    <a:lstStyle/>
                    <a:p>
                      <a:r>
                        <a:rPr lang="en-US" dirty="0" smtClean="0"/>
                        <a:t>Spam</a:t>
                      </a:r>
                      <a:endParaRPr lang="en-US" dirty="0"/>
                    </a:p>
                  </a:txBody>
                  <a:tcPr/>
                </a:tc>
              </a:tr>
              <a:tr h="370840">
                <a:tc>
                  <a:txBody>
                    <a:bodyPr/>
                    <a:lstStyle/>
                    <a:p>
                      <a:r>
                        <a:rPr lang="en-US" dirty="0" smtClean="0"/>
                        <a:t>14.5%</a:t>
                      </a:r>
                      <a:endParaRPr lang="en-US" dirty="0"/>
                    </a:p>
                  </a:txBody>
                  <a:tcPr/>
                </a:tc>
                <a:tc>
                  <a:txBody>
                    <a:bodyPr/>
                    <a:lstStyle/>
                    <a:p>
                      <a:r>
                        <a:rPr lang="en-US" dirty="0" smtClean="0"/>
                        <a:t>82.67%</a:t>
                      </a:r>
                      <a:endParaRPr lang="en-US" dirty="0"/>
                    </a:p>
                  </a:txBody>
                  <a:tcPr/>
                </a:tc>
                <a:tc>
                  <a:txBody>
                    <a:bodyPr/>
                    <a:lstStyle/>
                    <a:p>
                      <a:r>
                        <a:rPr lang="en-US" dirty="0" smtClean="0"/>
                        <a:t>2.5%</a:t>
                      </a:r>
                      <a:endParaRPr lang="en-US" dirty="0"/>
                    </a:p>
                  </a:txBody>
                  <a:tcPr/>
                </a:tc>
                <a:tc>
                  <a:txBody>
                    <a:bodyPr/>
                    <a:lstStyle/>
                    <a:p>
                      <a:r>
                        <a:rPr lang="en-US" dirty="0" smtClean="0"/>
                        <a:t>0.33%</a:t>
                      </a:r>
                    </a:p>
                  </a:txBody>
                  <a:tcPr/>
                </a:tc>
              </a:tr>
            </a:tbl>
          </a:graphicData>
        </a:graphic>
      </p:graphicFrame>
      <p:sp>
        <p:nvSpPr>
          <p:cNvPr id="10" name="TextBox 9"/>
          <p:cNvSpPr txBox="1"/>
          <p:nvPr/>
        </p:nvSpPr>
        <p:spPr>
          <a:xfrm>
            <a:off x="2147972" y="3923509"/>
            <a:ext cx="4416744" cy="523220"/>
          </a:xfrm>
          <a:prstGeom prst="rect">
            <a:avLst/>
          </a:prstGeom>
          <a:noFill/>
        </p:spPr>
        <p:txBody>
          <a:bodyPr wrap="none" rtlCol="0">
            <a:spAutoFit/>
          </a:bodyPr>
          <a:lstStyle/>
          <a:p>
            <a:r>
              <a:rPr lang="en-US" sz="2800" dirty="0" smtClean="0"/>
              <a:t>Underlying Distribution Skew</a:t>
            </a:r>
          </a:p>
        </p:txBody>
      </p:sp>
    </p:spTree>
  </p:cSld>
  <p:clrMapOvr>
    <a:masterClrMapping/>
  </p:clrMapOvr>
  <p:transition>
    <p:strips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1484</TotalTime>
  <Words>2263</Words>
  <Application>Microsoft Macintosh PowerPoint</Application>
  <PresentationFormat>On-screen Show (4:3)</PresentationFormat>
  <Paragraphs>370</Paragraphs>
  <Slides>19</Slides>
  <Notes>19</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Office Theme</vt:lpstr>
      <vt:lpstr>Ensuring quality in crowdsourced search relevance evaluation:  The effects of training question distribution</vt:lpstr>
      <vt:lpstr>Background/Motivation </vt:lpstr>
      <vt:lpstr>Slide 3</vt:lpstr>
      <vt:lpstr>Our Techniques for Quality Control</vt:lpstr>
      <vt:lpstr>Slide 5</vt:lpstr>
      <vt:lpstr>Contributions</vt:lpstr>
      <vt:lpstr>The Experiment: AMT</vt:lpstr>
      <vt:lpstr>Judgment Dataset</vt:lpstr>
      <vt:lpstr>Experimental Manipulation</vt:lpstr>
      <vt:lpstr>Experimental Control</vt:lpstr>
      <vt:lpstr>Results</vt:lpstr>
      <vt:lpstr>Worker Participation</vt:lpstr>
      <vt:lpstr>Mean Worker Performance</vt:lpstr>
      <vt:lpstr>Aggregate Majority Vote Accuracy: Trusted Workers</vt:lpstr>
      <vt:lpstr>Aggregate Majority Vote Performance Measures</vt:lpstr>
      <vt:lpstr>Discussion and Limitations</vt:lpstr>
      <vt:lpstr>Future Work</vt:lpstr>
      <vt:lpstr>Acknowledgements </vt:lpstr>
      <vt:lpstr>Questions?</vt:lpstr>
    </vt:vector>
  </TitlesOfParts>
  <Company>CrowdFlower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Ensuring quality in crowdsourced search relevance evaluation: The effects of training question distribution</dc:title>
  <dc:creator>Vaughn Hester</dc:creator>
  <cp:lastModifiedBy>John Le</cp:lastModifiedBy>
  <cp:revision>126</cp:revision>
  <dcterms:created xsi:type="dcterms:W3CDTF">2010-07-22T11:57:56Z</dcterms:created>
  <dcterms:modified xsi:type="dcterms:W3CDTF">2010-07-23T09:13:21Z</dcterms:modified>
</cp:coreProperties>
</file>