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5"/>
  </p:sldMasterIdLst>
  <p:notesMasterIdLst>
    <p:notesMasterId r:id="rId20"/>
  </p:notesMasterIdLst>
  <p:handoutMasterIdLst>
    <p:handoutMasterId r:id="rId21"/>
  </p:handoutMasterIdLst>
  <p:sldIdLst>
    <p:sldId id="510" r:id="rId6"/>
    <p:sldId id="511" r:id="rId7"/>
    <p:sldId id="534" r:id="rId8"/>
    <p:sldId id="526" r:id="rId9"/>
    <p:sldId id="536" r:id="rId10"/>
    <p:sldId id="533" r:id="rId11"/>
    <p:sldId id="551" r:id="rId12"/>
    <p:sldId id="552" r:id="rId13"/>
    <p:sldId id="548" r:id="rId14"/>
    <p:sldId id="537" r:id="rId15"/>
    <p:sldId id="538" r:id="rId16"/>
    <p:sldId id="546" r:id="rId17"/>
    <p:sldId id="553" r:id="rId18"/>
    <p:sldId id="544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/>
        <a:ea typeface="ヒラギノ角ゴ ProN W3"/>
        <a:cs typeface="ヒラギノ角ゴ ProN W3"/>
        <a:sym typeface="Time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/>
        <a:ea typeface="ヒラギノ角ゴ ProN W3"/>
        <a:cs typeface="ヒラギノ角ゴ ProN W3"/>
        <a:sym typeface="Time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/>
        <a:ea typeface="ヒラギノ角ゴ ProN W3"/>
        <a:cs typeface="ヒラギノ角ゴ ProN W3"/>
        <a:sym typeface="Time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/>
        <a:ea typeface="ヒラギノ角ゴ ProN W3"/>
        <a:cs typeface="ヒラギノ角ゴ ProN W3"/>
        <a:sym typeface="Time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"/>
        <a:ea typeface="ヒラギノ角ゴ ProN W3"/>
        <a:cs typeface="ヒラギノ角ゴ ProN W3"/>
        <a:sym typeface="Times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"/>
        <a:ea typeface="ヒラギノ角ゴ ProN W3"/>
        <a:cs typeface="ヒラギノ角ゴ ProN W3"/>
        <a:sym typeface="Times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"/>
        <a:ea typeface="ヒラギノ角ゴ ProN W3"/>
        <a:cs typeface="ヒラギノ角ゴ ProN W3"/>
        <a:sym typeface="Times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"/>
        <a:ea typeface="ヒラギノ角ゴ ProN W3"/>
        <a:cs typeface="ヒラギノ角ゴ ProN W3"/>
        <a:sym typeface="Times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"/>
        <a:ea typeface="ヒラギノ角ゴ ProN W3"/>
        <a:cs typeface="ヒラギノ角ゴ ProN W3"/>
        <a:sym typeface="Time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91"/>
    <a:srgbClr val="CC6600"/>
    <a:srgbClr val="E2F3FF"/>
    <a:srgbClr val="E87A1C"/>
    <a:srgbClr val="E47911"/>
    <a:srgbClr val="C3E1F7"/>
    <a:srgbClr val="B7DAF4"/>
    <a:srgbClr val="D2E7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0" autoAdjust="0"/>
    <p:restoredTop sz="51253" autoAdjust="0"/>
  </p:normalViewPr>
  <p:slideViewPr>
    <p:cSldViewPr snapToGrid="0">
      <p:cViewPr varScale="1">
        <p:scale>
          <a:sx n="38" d="100"/>
          <a:sy n="38" d="100"/>
        </p:scale>
        <p:origin x="-1950" y="-102"/>
      </p:cViewPr>
      <p:guideLst>
        <p:guide orient="horz" pos="441"/>
        <p:guide pos="4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42"/>
    </p:cViewPr>
  </p:sorterViewPr>
  <p:notesViewPr>
    <p:cSldViewPr snapToGrid="0">
      <p:cViewPr varScale="1">
        <p:scale>
          <a:sx n="55" d="100"/>
          <a:sy n="55" d="100"/>
        </p:scale>
        <p:origin x="-1806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haronch\Local%20Settings\Temporary%20Internet%20Files\Content.Outlook\GPXG7MZV\google_turntime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haronch\Local%20Settings\Temporary%20Internet%20Files\Content.Outlook\GPXG7MZV\google_turntime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haronch\Local%20Settings\Temporary%20Internet%20Files\Content.Outlook\GPXG7MZV\google_turntime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5.0117946843496651E-2"/>
          <c:y val="2.3458693420044349E-2"/>
          <c:w val="0.92458460899513351"/>
          <c:h val="0.80769274283615144"/>
        </c:manualLayout>
      </c:layout>
      <c:lineChart>
        <c:grouping val="standard"/>
        <c:ser>
          <c:idx val="0"/>
          <c:order val="0"/>
          <c:tx>
            <c:strRef>
              <c:f>GoogleData!$C$1</c:f>
              <c:strCache>
                <c:ptCount val="1"/>
                <c:pt idx="0">
                  <c:v>avg(min)</c:v>
                </c:pt>
              </c:strCache>
            </c:strRef>
          </c:tx>
          <c:cat>
            <c:numRef>
              <c:f>GoogleData!$B$2:$B$134</c:f>
              <c:numCache>
                <c:formatCode>m/d/yyyy</c:formatCode>
                <c:ptCount val="133"/>
                <c:pt idx="0">
                  <c:v>40206</c:v>
                </c:pt>
                <c:pt idx="1">
                  <c:v>40207</c:v>
                </c:pt>
                <c:pt idx="2">
                  <c:v>40212</c:v>
                </c:pt>
                <c:pt idx="3">
                  <c:v>40213</c:v>
                </c:pt>
                <c:pt idx="4">
                  <c:v>40238</c:v>
                </c:pt>
                <c:pt idx="5">
                  <c:v>40239</c:v>
                </c:pt>
                <c:pt idx="6">
                  <c:v>40241</c:v>
                </c:pt>
                <c:pt idx="7">
                  <c:v>40242</c:v>
                </c:pt>
                <c:pt idx="8">
                  <c:v>40243</c:v>
                </c:pt>
                <c:pt idx="9">
                  <c:v>40244</c:v>
                </c:pt>
                <c:pt idx="10">
                  <c:v>40245</c:v>
                </c:pt>
                <c:pt idx="11">
                  <c:v>40246</c:v>
                </c:pt>
                <c:pt idx="12">
                  <c:v>40247</c:v>
                </c:pt>
                <c:pt idx="13">
                  <c:v>40248</c:v>
                </c:pt>
                <c:pt idx="14">
                  <c:v>40249</c:v>
                </c:pt>
                <c:pt idx="15">
                  <c:v>40250</c:v>
                </c:pt>
                <c:pt idx="16">
                  <c:v>40251</c:v>
                </c:pt>
                <c:pt idx="17">
                  <c:v>40252</c:v>
                </c:pt>
                <c:pt idx="18">
                  <c:v>40253</c:v>
                </c:pt>
                <c:pt idx="19">
                  <c:v>40254</c:v>
                </c:pt>
                <c:pt idx="20">
                  <c:v>40255</c:v>
                </c:pt>
                <c:pt idx="21">
                  <c:v>40256</c:v>
                </c:pt>
                <c:pt idx="22">
                  <c:v>40257</c:v>
                </c:pt>
                <c:pt idx="23">
                  <c:v>40259</c:v>
                </c:pt>
                <c:pt idx="24">
                  <c:v>40260</c:v>
                </c:pt>
                <c:pt idx="25">
                  <c:v>40261</c:v>
                </c:pt>
                <c:pt idx="26">
                  <c:v>40262</c:v>
                </c:pt>
                <c:pt idx="27">
                  <c:v>40263</c:v>
                </c:pt>
                <c:pt idx="28">
                  <c:v>40264</c:v>
                </c:pt>
                <c:pt idx="29">
                  <c:v>40265</c:v>
                </c:pt>
                <c:pt idx="30">
                  <c:v>40266</c:v>
                </c:pt>
                <c:pt idx="31">
                  <c:v>40267</c:v>
                </c:pt>
                <c:pt idx="32">
                  <c:v>40268</c:v>
                </c:pt>
                <c:pt idx="33">
                  <c:v>40269</c:v>
                </c:pt>
                <c:pt idx="34">
                  <c:v>40270</c:v>
                </c:pt>
                <c:pt idx="35">
                  <c:v>40271</c:v>
                </c:pt>
                <c:pt idx="36">
                  <c:v>40272</c:v>
                </c:pt>
                <c:pt idx="37">
                  <c:v>40273</c:v>
                </c:pt>
                <c:pt idx="38">
                  <c:v>40274</c:v>
                </c:pt>
                <c:pt idx="39">
                  <c:v>40275</c:v>
                </c:pt>
                <c:pt idx="40">
                  <c:v>40276</c:v>
                </c:pt>
                <c:pt idx="41">
                  <c:v>40277</c:v>
                </c:pt>
                <c:pt idx="42">
                  <c:v>40278</c:v>
                </c:pt>
                <c:pt idx="43">
                  <c:v>40279</c:v>
                </c:pt>
                <c:pt idx="44">
                  <c:v>40281</c:v>
                </c:pt>
                <c:pt idx="45">
                  <c:v>40282</c:v>
                </c:pt>
                <c:pt idx="46">
                  <c:v>40283</c:v>
                </c:pt>
                <c:pt idx="47">
                  <c:v>40284</c:v>
                </c:pt>
                <c:pt idx="48">
                  <c:v>40285</c:v>
                </c:pt>
                <c:pt idx="49">
                  <c:v>40286</c:v>
                </c:pt>
                <c:pt idx="50">
                  <c:v>40287</c:v>
                </c:pt>
                <c:pt idx="51">
                  <c:v>40288</c:v>
                </c:pt>
                <c:pt idx="52">
                  <c:v>40289</c:v>
                </c:pt>
                <c:pt idx="53">
                  <c:v>40290</c:v>
                </c:pt>
                <c:pt idx="54">
                  <c:v>40291</c:v>
                </c:pt>
                <c:pt idx="55">
                  <c:v>40292</c:v>
                </c:pt>
                <c:pt idx="56">
                  <c:v>40293</c:v>
                </c:pt>
                <c:pt idx="57">
                  <c:v>40294</c:v>
                </c:pt>
                <c:pt idx="58">
                  <c:v>40295</c:v>
                </c:pt>
                <c:pt idx="59">
                  <c:v>40296</c:v>
                </c:pt>
                <c:pt idx="60">
                  <c:v>40297</c:v>
                </c:pt>
                <c:pt idx="61">
                  <c:v>40298</c:v>
                </c:pt>
                <c:pt idx="62">
                  <c:v>40299</c:v>
                </c:pt>
                <c:pt idx="63">
                  <c:v>40300</c:v>
                </c:pt>
                <c:pt idx="64">
                  <c:v>40301</c:v>
                </c:pt>
                <c:pt idx="65">
                  <c:v>40302</c:v>
                </c:pt>
                <c:pt idx="66">
                  <c:v>40303</c:v>
                </c:pt>
                <c:pt idx="67">
                  <c:v>40304</c:v>
                </c:pt>
                <c:pt idx="68">
                  <c:v>40305</c:v>
                </c:pt>
                <c:pt idx="69">
                  <c:v>40306</c:v>
                </c:pt>
                <c:pt idx="70">
                  <c:v>40307</c:v>
                </c:pt>
                <c:pt idx="71">
                  <c:v>40308</c:v>
                </c:pt>
                <c:pt idx="72">
                  <c:v>40309</c:v>
                </c:pt>
                <c:pt idx="73">
                  <c:v>40310</c:v>
                </c:pt>
                <c:pt idx="74">
                  <c:v>40311</c:v>
                </c:pt>
                <c:pt idx="75">
                  <c:v>40312</c:v>
                </c:pt>
                <c:pt idx="76">
                  <c:v>40313</c:v>
                </c:pt>
                <c:pt idx="77">
                  <c:v>40314</c:v>
                </c:pt>
                <c:pt idx="78">
                  <c:v>40315</c:v>
                </c:pt>
                <c:pt idx="79">
                  <c:v>40316</c:v>
                </c:pt>
                <c:pt idx="80">
                  <c:v>40317</c:v>
                </c:pt>
                <c:pt idx="81">
                  <c:v>40318</c:v>
                </c:pt>
                <c:pt idx="82">
                  <c:v>40319</c:v>
                </c:pt>
                <c:pt idx="83">
                  <c:v>40320</c:v>
                </c:pt>
                <c:pt idx="84">
                  <c:v>40321</c:v>
                </c:pt>
                <c:pt idx="85">
                  <c:v>40322</c:v>
                </c:pt>
                <c:pt idx="86">
                  <c:v>40323</c:v>
                </c:pt>
                <c:pt idx="87">
                  <c:v>40324</c:v>
                </c:pt>
                <c:pt idx="88">
                  <c:v>40325</c:v>
                </c:pt>
                <c:pt idx="89">
                  <c:v>40326</c:v>
                </c:pt>
                <c:pt idx="90">
                  <c:v>40327</c:v>
                </c:pt>
                <c:pt idx="91">
                  <c:v>40328</c:v>
                </c:pt>
                <c:pt idx="92">
                  <c:v>40329</c:v>
                </c:pt>
                <c:pt idx="93">
                  <c:v>40330</c:v>
                </c:pt>
                <c:pt idx="94">
                  <c:v>40331</c:v>
                </c:pt>
                <c:pt idx="95">
                  <c:v>40332</c:v>
                </c:pt>
                <c:pt idx="96">
                  <c:v>40333</c:v>
                </c:pt>
                <c:pt idx="97">
                  <c:v>40334</c:v>
                </c:pt>
                <c:pt idx="98">
                  <c:v>40335</c:v>
                </c:pt>
                <c:pt idx="99">
                  <c:v>40336</c:v>
                </c:pt>
                <c:pt idx="100">
                  <c:v>40337</c:v>
                </c:pt>
                <c:pt idx="101">
                  <c:v>40338</c:v>
                </c:pt>
                <c:pt idx="102">
                  <c:v>40339</c:v>
                </c:pt>
                <c:pt idx="103">
                  <c:v>40340</c:v>
                </c:pt>
                <c:pt idx="104">
                  <c:v>40341</c:v>
                </c:pt>
                <c:pt idx="105">
                  <c:v>40342</c:v>
                </c:pt>
                <c:pt idx="106">
                  <c:v>40343</c:v>
                </c:pt>
                <c:pt idx="107">
                  <c:v>40344</c:v>
                </c:pt>
                <c:pt idx="108">
                  <c:v>40345</c:v>
                </c:pt>
                <c:pt idx="109">
                  <c:v>40346</c:v>
                </c:pt>
                <c:pt idx="110">
                  <c:v>40347</c:v>
                </c:pt>
                <c:pt idx="111">
                  <c:v>40348</c:v>
                </c:pt>
                <c:pt idx="112">
                  <c:v>40349</c:v>
                </c:pt>
                <c:pt idx="113">
                  <c:v>40350</c:v>
                </c:pt>
                <c:pt idx="114">
                  <c:v>40351</c:v>
                </c:pt>
                <c:pt idx="115">
                  <c:v>40352</c:v>
                </c:pt>
                <c:pt idx="116">
                  <c:v>40353</c:v>
                </c:pt>
                <c:pt idx="117">
                  <c:v>40354</c:v>
                </c:pt>
                <c:pt idx="118">
                  <c:v>40355</c:v>
                </c:pt>
                <c:pt idx="119">
                  <c:v>40356</c:v>
                </c:pt>
                <c:pt idx="120">
                  <c:v>40357</c:v>
                </c:pt>
                <c:pt idx="121">
                  <c:v>40358</c:v>
                </c:pt>
                <c:pt idx="122">
                  <c:v>40359</c:v>
                </c:pt>
                <c:pt idx="123">
                  <c:v>40360</c:v>
                </c:pt>
                <c:pt idx="124">
                  <c:v>40361</c:v>
                </c:pt>
                <c:pt idx="125">
                  <c:v>40365</c:v>
                </c:pt>
                <c:pt idx="126">
                  <c:v>40366</c:v>
                </c:pt>
                <c:pt idx="127">
                  <c:v>40367</c:v>
                </c:pt>
                <c:pt idx="128">
                  <c:v>40368</c:v>
                </c:pt>
                <c:pt idx="129">
                  <c:v>40369</c:v>
                </c:pt>
                <c:pt idx="130">
                  <c:v>40370</c:v>
                </c:pt>
                <c:pt idx="131">
                  <c:v>40371</c:v>
                </c:pt>
                <c:pt idx="132">
                  <c:v>40373</c:v>
                </c:pt>
              </c:numCache>
            </c:numRef>
          </c:cat>
          <c:val>
            <c:numRef>
              <c:f>GoogleData!$C$2:$C$134</c:f>
              <c:numCache>
                <c:formatCode>0</c:formatCode>
                <c:ptCount val="133"/>
                <c:pt idx="0">
                  <c:v>151.89327868852467</c:v>
                </c:pt>
                <c:pt idx="1">
                  <c:v>48.204350525310325</c:v>
                </c:pt>
                <c:pt idx="2">
                  <c:v>129.15564021164016</c:v>
                </c:pt>
                <c:pt idx="3">
                  <c:v>41.283398692810501</c:v>
                </c:pt>
                <c:pt idx="4">
                  <c:v>123.03102959418761</c:v>
                </c:pt>
                <c:pt idx="5">
                  <c:v>57.464866434378607</c:v>
                </c:pt>
                <c:pt idx="6">
                  <c:v>113.959821529425</c:v>
                </c:pt>
                <c:pt idx="7">
                  <c:v>88.427476955345867</c:v>
                </c:pt>
                <c:pt idx="8">
                  <c:v>71.371907962288788</c:v>
                </c:pt>
                <c:pt idx="9">
                  <c:v>58.039616163890145</c:v>
                </c:pt>
                <c:pt idx="10">
                  <c:v>65.370802828358464</c:v>
                </c:pt>
                <c:pt idx="11">
                  <c:v>51.614913756836295</c:v>
                </c:pt>
                <c:pt idx="12">
                  <c:v>115.73181844117329</c:v>
                </c:pt>
                <c:pt idx="13">
                  <c:v>115.02786524962283</c:v>
                </c:pt>
                <c:pt idx="14">
                  <c:v>93.557156883371832</c:v>
                </c:pt>
                <c:pt idx="15">
                  <c:v>51.361129453845066</c:v>
                </c:pt>
                <c:pt idx="16">
                  <c:v>37.715336892223362</c:v>
                </c:pt>
                <c:pt idx="17">
                  <c:v>41.617194825232943</c:v>
                </c:pt>
                <c:pt idx="18">
                  <c:v>35.955530997900361</c:v>
                </c:pt>
                <c:pt idx="19">
                  <c:v>29.031097526300833</c:v>
                </c:pt>
                <c:pt idx="20">
                  <c:v>31.89174741795269</c:v>
                </c:pt>
                <c:pt idx="21">
                  <c:v>29.730811144133828</c:v>
                </c:pt>
                <c:pt idx="22">
                  <c:v>26.128199035812667</c:v>
                </c:pt>
                <c:pt idx="23">
                  <c:v>24.711327845894505</c:v>
                </c:pt>
                <c:pt idx="24">
                  <c:v>35.536161221142997</c:v>
                </c:pt>
                <c:pt idx="25">
                  <c:v>30.586480836878636</c:v>
                </c:pt>
                <c:pt idx="26">
                  <c:v>34.436539961570013</c:v>
                </c:pt>
                <c:pt idx="27">
                  <c:v>33.257170688424665</c:v>
                </c:pt>
                <c:pt idx="28">
                  <c:v>37.420765566914497</c:v>
                </c:pt>
                <c:pt idx="29">
                  <c:v>30.50482095638603</c:v>
                </c:pt>
                <c:pt idx="30">
                  <c:v>26.442479440626119</c:v>
                </c:pt>
                <c:pt idx="31">
                  <c:v>26.241127430980502</c:v>
                </c:pt>
                <c:pt idx="32">
                  <c:v>25.853553974840327</c:v>
                </c:pt>
                <c:pt idx="33">
                  <c:v>24.471570739326989</c:v>
                </c:pt>
                <c:pt idx="34">
                  <c:v>23.058184728864333</c:v>
                </c:pt>
                <c:pt idx="35">
                  <c:v>24.622565705684835</c:v>
                </c:pt>
                <c:pt idx="36">
                  <c:v>22.915355340026167</c:v>
                </c:pt>
                <c:pt idx="37">
                  <c:v>25.103094398746531</c:v>
                </c:pt>
                <c:pt idx="38">
                  <c:v>19.581958564716036</c:v>
                </c:pt>
                <c:pt idx="39">
                  <c:v>24.991882991834832</c:v>
                </c:pt>
                <c:pt idx="40">
                  <c:v>67.40389113060084</c:v>
                </c:pt>
                <c:pt idx="41">
                  <c:v>132.07406830126098</c:v>
                </c:pt>
                <c:pt idx="42">
                  <c:v>115.30317388165454</c:v>
                </c:pt>
                <c:pt idx="43">
                  <c:v>121.30959155446396</c:v>
                </c:pt>
                <c:pt idx="44">
                  <c:v>11.307588785997767</c:v>
                </c:pt>
                <c:pt idx="45">
                  <c:v>23.454344772583802</c:v>
                </c:pt>
                <c:pt idx="46">
                  <c:v>32.029983912326337</c:v>
                </c:pt>
                <c:pt idx="47">
                  <c:v>52.906671595549994</c:v>
                </c:pt>
                <c:pt idx="48">
                  <c:v>79.651194643241993</c:v>
                </c:pt>
                <c:pt idx="49">
                  <c:v>50.903107683581325</c:v>
                </c:pt>
                <c:pt idx="50">
                  <c:v>33.497527726595671</c:v>
                </c:pt>
                <c:pt idx="51">
                  <c:v>55.70625790049283</c:v>
                </c:pt>
                <c:pt idx="52">
                  <c:v>17.024740535316639</c:v>
                </c:pt>
                <c:pt idx="53">
                  <c:v>47.108075820131965</c:v>
                </c:pt>
                <c:pt idx="54">
                  <c:v>43.422050135367655</c:v>
                </c:pt>
                <c:pt idx="55">
                  <c:v>61.376256185996247</c:v>
                </c:pt>
                <c:pt idx="56">
                  <c:v>41.734017696390495</c:v>
                </c:pt>
                <c:pt idx="57">
                  <c:v>6.1640931372548975</c:v>
                </c:pt>
                <c:pt idx="58">
                  <c:v>6.6050800800800795</c:v>
                </c:pt>
                <c:pt idx="59">
                  <c:v>9.624082282814733</c:v>
                </c:pt>
                <c:pt idx="60">
                  <c:v>30.866603200366111</c:v>
                </c:pt>
                <c:pt idx="61">
                  <c:v>14.868179221486884</c:v>
                </c:pt>
                <c:pt idx="62">
                  <c:v>22.703466211787639</c:v>
                </c:pt>
                <c:pt idx="63">
                  <c:v>18.579176990078501</c:v>
                </c:pt>
                <c:pt idx="64">
                  <c:v>16.392456279677667</c:v>
                </c:pt>
                <c:pt idx="65">
                  <c:v>14.744619039067466</c:v>
                </c:pt>
                <c:pt idx="66">
                  <c:v>14.356323751475717</c:v>
                </c:pt>
                <c:pt idx="67">
                  <c:v>16.947441295396303</c:v>
                </c:pt>
                <c:pt idx="68">
                  <c:v>18.977670284871639</c:v>
                </c:pt>
                <c:pt idx="69">
                  <c:v>17.843157883911299</c:v>
                </c:pt>
                <c:pt idx="70">
                  <c:v>17.226014477195303</c:v>
                </c:pt>
                <c:pt idx="71">
                  <c:v>12.983755599141984</c:v>
                </c:pt>
                <c:pt idx="72">
                  <c:v>12.319955922443883</c:v>
                </c:pt>
                <c:pt idx="73">
                  <c:v>11.673234457288766</c:v>
                </c:pt>
                <c:pt idx="74">
                  <c:v>10.290241267477867</c:v>
                </c:pt>
                <c:pt idx="75">
                  <c:v>12.260050790618367</c:v>
                </c:pt>
                <c:pt idx="76">
                  <c:v>11.527670341628513</c:v>
                </c:pt>
                <c:pt idx="77">
                  <c:v>10.43570230963415</c:v>
                </c:pt>
                <c:pt idx="78">
                  <c:v>6.9694297515155501</c:v>
                </c:pt>
                <c:pt idx="79">
                  <c:v>7.4883556035894339</c:v>
                </c:pt>
                <c:pt idx="80">
                  <c:v>8.1936444858954172</c:v>
                </c:pt>
                <c:pt idx="81">
                  <c:v>6.9528943916038024</c:v>
                </c:pt>
                <c:pt idx="82">
                  <c:v>13.881398158490798</c:v>
                </c:pt>
                <c:pt idx="83">
                  <c:v>14.771018534470381</c:v>
                </c:pt>
                <c:pt idx="84">
                  <c:v>26.938664082894665</c:v>
                </c:pt>
                <c:pt idx="85">
                  <c:v>13.130466516787992</c:v>
                </c:pt>
                <c:pt idx="86">
                  <c:v>18.305171353833828</c:v>
                </c:pt>
                <c:pt idx="87">
                  <c:v>25.026979945329803</c:v>
                </c:pt>
                <c:pt idx="88">
                  <c:v>19.733708091704667</c:v>
                </c:pt>
                <c:pt idx="89">
                  <c:v>18.039352857170829</c:v>
                </c:pt>
                <c:pt idx="90">
                  <c:v>16.04865390465849</c:v>
                </c:pt>
                <c:pt idx="91">
                  <c:v>13.441599972242784</c:v>
                </c:pt>
                <c:pt idx="92">
                  <c:v>12.977777777777783</c:v>
                </c:pt>
                <c:pt idx="93">
                  <c:v>3.8219900273684999</c:v>
                </c:pt>
                <c:pt idx="94">
                  <c:v>4.4187133786570305</c:v>
                </c:pt>
                <c:pt idx="95">
                  <c:v>4.5725368204657721</c:v>
                </c:pt>
                <c:pt idx="96">
                  <c:v>4.9492717660548582</c:v>
                </c:pt>
                <c:pt idx="97">
                  <c:v>4.9406199156220429</c:v>
                </c:pt>
                <c:pt idx="98">
                  <c:v>5.8263879613784599</c:v>
                </c:pt>
                <c:pt idx="99">
                  <c:v>4.8577478681908435</c:v>
                </c:pt>
                <c:pt idx="100">
                  <c:v>4.0225431062629156</c:v>
                </c:pt>
                <c:pt idx="101">
                  <c:v>4.0629899588799852</c:v>
                </c:pt>
                <c:pt idx="102">
                  <c:v>3.9303864865564342</c:v>
                </c:pt>
                <c:pt idx="103">
                  <c:v>4.0500656390460916</c:v>
                </c:pt>
                <c:pt idx="104">
                  <c:v>5.2389461165321416</c:v>
                </c:pt>
                <c:pt idx="105">
                  <c:v>4.5013902160521724</c:v>
                </c:pt>
                <c:pt idx="106">
                  <c:v>7.7310822236313745</c:v>
                </c:pt>
                <c:pt idx="107">
                  <c:v>4.7715482164654786</c:v>
                </c:pt>
                <c:pt idx="108">
                  <c:v>5.4461533930662736</c:v>
                </c:pt>
                <c:pt idx="109">
                  <c:v>6.0580361498021826</c:v>
                </c:pt>
                <c:pt idx="110">
                  <c:v>6.2314759870486514</c:v>
                </c:pt>
                <c:pt idx="111">
                  <c:v>5.918874076322667</c:v>
                </c:pt>
                <c:pt idx="112">
                  <c:v>5.1751105111865048</c:v>
                </c:pt>
                <c:pt idx="113">
                  <c:v>4.8303821348425524</c:v>
                </c:pt>
                <c:pt idx="114">
                  <c:v>4.8954545587623732</c:v>
                </c:pt>
                <c:pt idx="115">
                  <c:v>4.9059786233963694</c:v>
                </c:pt>
                <c:pt idx="116">
                  <c:v>4.7343541535984945</c:v>
                </c:pt>
                <c:pt idx="117">
                  <c:v>6.6472800598432285</c:v>
                </c:pt>
                <c:pt idx="118">
                  <c:v>6.7436749918910239</c:v>
                </c:pt>
                <c:pt idx="119">
                  <c:v>6.4325423242998419</c:v>
                </c:pt>
                <c:pt idx="120">
                  <c:v>5.9711613828502621</c:v>
                </c:pt>
                <c:pt idx="121">
                  <c:v>5.4078761417579955</c:v>
                </c:pt>
                <c:pt idx="122">
                  <c:v>6.1457121407121331</c:v>
                </c:pt>
                <c:pt idx="123">
                  <c:v>5.5915555646856667</c:v>
                </c:pt>
                <c:pt idx="124">
                  <c:v>5.3915092263719915</c:v>
                </c:pt>
                <c:pt idx="125">
                  <c:v>4.2510336076923503</c:v>
                </c:pt>
                <c:pt idx="126">
                  <c:v>4.5110787059262831</c:v>
                </c:pt>
                <c:pt idx="127">
                  <c:v>4.3923761305544664</c:v>
                </c:pt>
                <c:pt idx="128">
                  <c:v>4.3414103763722753</c:v>
                </c:pt>
                <c:pt idx="129">
                  <c:v>4.1926500041920169</c:v>
                </c:pt>
                <c:pt idx="130">
                  <c:v>4.1214774192877295</c:v>
                </c:pt>
                <c:pt idx="131">
                  <c:v>5.3002379819133916</c:v>
                </c:pt>
                <c:pt idx="132">
                  <c:v>6.0318367157816795</c:v>
                </c:pt>
              </c:numCache>
            </c:numRef>
          </c:val>
        </c:ser>
        <c:marker val="1"/>
        <c:axId val="113461120"/>
        <c:axId val="113462656"/>
      </c:lineChart>
      <c:dateAx>
        <c:axId val="113461120"/>
        <c:scaling>
          <c:orientation val="minMax"/>
        </c:scaling>
        <c:axPos val="b"/>
        <c:numFmt formatCode="m/d/yyyy" sourceLinked="1"/>
        <c:tickLblPos val="nextTo"/>
        <c:crossAx val="113462656"/>
        <c:crosses val="autoZero"/>
        <c:auto val="1"/>
        <c:lblOffset val="100"/>
      </c:dateAx>
      <c:valAx>
        <c:axId val="113462656"/>
        <c:scaling>
          <c:orientation val="minMax"/>
        </c:scaling>
        <c:axPos val="l"/>
        <c:majorGridlines/>
        <c:numFmt formatCode="0" sourceLinked="1"/>
        <c:tickLblPos val="nextTo"/>
        <c:crossAx val="113461120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5.0117946843496575E-2"/>
          <c:y val="2.3458693420044311E-2"/>
          <c:w val="0.92458460899513351"/>
          <c:h val="0.80769274283615144"/>
        </c:manualLayout>
      </c:layout>
      <c:lineChart>
        <c:grouping val="standard"/>
        <c:ser>
          <c:idx val="0"/>
          <c:order val="0"/>
          <c:tx>
            <c:strRef>
              <c:f>GoogleData!$C$1</c:f>
              <c:strCache>
                <c:ptCount val="1"/>
                <c:pt idx="0">
                  <c:v>avg(min)</c:v>
                </c:pt>
              </c:strCache>
            </c:strRef>
          </c:tx>
          <c:cat>
            <c:numRef>
              <c:f>GoogleData!$B$2:$B$134</c:f>
              <c:numCache>
                <c:formatCode>m/d/yyyy</c:formatCode>
                <c:ptCount val="133"/>
                <c:pt idx="0">
                  <c:v>40206</c:v>
                </c:pt>
                <c:pt idx="1">
                  <c:v>40207</c:v>
                </c:pt>
                <c:pt idx="2">
                  <c:v>40212</c:v>
                </c:pt>
                <c:pt idx="3">
                  <c:v>40213</c:v>
                </c:pt>
                <c:pt idx="4">
                  <c:v>40238</c:v>
                </c:pt>
                <c:pt idx="5">
                  <c:v>40239</c:v>
                </c:pt>
                <c:pt idx="6">
                  <c:v>40241</c:v>
                </c:pt>
                <c:pt idx="7">
                  <c:v>40242</c:v>
                </c:pt>
                <c:pt idx="8">
                  <c:v>40243</c:v>
                </c:pt>
                <c:pt idx="9">
                  <c:v>40244</c:v>
                </c:pt>
                <c:pt idx="10">
                  <c:v>40245</c:v>
                </c:pt>
                <c:pt idx="11">
                  <c:v>40246</c:v>
                </c:pt>
                <c:pt idx="12">
                  <c:v>40247</c:v>
                </c:pt>
                <c:pt idx="13">
                  <c:v>40248</c:v>
                </c:pt>
                <c:pt idx="14">
                  <c:v>40249</c:v>
                </c:pt>
                <c:pt idx="15">
                  <c:v>40250</c:v>
                </c:pt>
                <c:pt idx="16">
                  <c:v>40251</c:v>
                </c:pt>
                <c:pt idx="17">
                  <c:v>40252</c:v>
                </c:pt>
                <c:pt idx="18">
                  <c:v>40253</c:v>
                </c:pt>
                <c:pt idx="19">
                  <c:v>40254</c:v>
                </c:pt>
                <c:pt idx="20">
                  <c:v>40255</c:v>
                </c:pt>
                <c:pt idx="21">
                  <c:v>40256</c:v>
                </c:pt>
                <c:pt idx="22">
                  <c:v>40257</c:v>
                </c:pt>
                <c:pt idx="23">
                  <c:v>40259</c:v>
                </c:pt>
                <c:pt idx="24">
                  <c:v>40260</c:v>
                </c:pt>
                <c:pt idx="25">
                  <c:v>40261</c:v>
                </c:pt>
                <c:pt idx="26">
                  <c:v>40262</c:v>
                </c:pt>
                <c:pt idx="27">
                  <c:v>40263</c:v>
                </c:pt>
                <c:pt idx="28">
                  <c:v>40264</c:v>
                </c:pt>
                <c:pt idx="29">
                  <c:v>40265</c:v>
                </c:pt>
                <c:pt idx="30">
                  <c:v>40266</c:v>
                </c:pt>
                <c:pt idx="31">
                  <c:v>40267</c:v>
                </c:pt>
                <c:pt idx="32">
                  <c:v>40268</c:v>
                </c:pt>
                <c:pt idx="33">
                  <c:v>40269</c:v>
                </c:pt>
                <c:pt idx="34">
                  <c:v>40270</c:v>
                </c:pt>
                <c:pt idx="35">
                  <c:v>40271</c:v>
                </c:pt>
                <c:pt idx="36">
                  <c:v>40272</c:v>
                </c:pt>
                <c:pt idx="37">
                  <c:v>40273</c:v>
                </c:pt>
                <c:pt idx="38">
                  <c:v>40274</c:v>
                </c:pt>
                <c:pt idx="39">
                  <c:v>40275</c:v>
                </c:pt>
                <c:pt idx="40">
                  <c:v>40276</c:v>
                </c:pt>
                <c:pt idx="41">
                  <c:v>40277</c:v>
                </c:pt>
                <c:pt idx="42">
                  <c:v>40278</c:v>
                </c:pt>
                <c:pt idx="43">
                  <c:v>40279</c:v>
                </c:pt>
                <c:pt idx="44">
                  <c:v>40281</c:v>
                </c:pt>
                <c:pt idx="45">
                  <c:v>40282</c:v>
                </c:pt>
                <c:pt idx="46">
                  <c:v>40283</c:v>
                </c:pt>
                <c:pt idx="47">
                  <c:v>40284</c:v>
                </c:pt>
                <c:pt idx="48">
                  <c:v>40285</c:v>
                </c:pt>
                <c:pt idx="49">
                  <c:v>40286</c:v>
                </c:pt>
                <c:pt idx="50">
                  <c:v>40287</c:v>
                </c:pt>
                <c:pt idx="51">
                  <c:v>40288</c:v>
                </c:pt>
                <c:pt idx="52">
                  <c:v>40289</c:v>
                </c:pt>
                <c:pt idx="53">
                  <c:v>40290</c:v>
                </c:pt>
                <c:pt idx="54">
                  <c:v>40291</c:v>
                </c:pt>
                <c:pt idx="55">
                  <c:v>40292</c:v>
                </c:pt>
                <c:pt idx="56">
                  <c:v>40293</c:v>
                </c:pt>
                <c:pt idx="57">
                  <c:v>40294</c:v>
                </c:pt>
                <c:pt idx="58">
                  <c:v>40295</c:v>
                </c:pt>
                <c:pt idx="59">
                  <c:v>40296</c:v>
                </c:pt>
                <c:pt idx="60">
                  <c:v>40297</c:v>
                </c:pt>
                <c:pt idx="61">
                  <c:v>40298</c:v>
                </c:pt>
                <c:pt idx="62">
                  <c:v>40299</c:v>
                </c:pt>
                <c:pt idx="63">
                  <c:v>40300</c:v>
                </c:pt>
                <c:pt idx="64">
                  <c:v>40301</c:v>
                </c:pt>
                <c:pt idx="65">
                  <c:v>40302</c:v>
                </c:pt>
                <c:pt idx="66">
                  <c:v>40303</c:v>
                </c:pt>
                <c:pt idx="67">
                  <c:v>40304</c:v>
                </c:pt>
                <c:pt idx="68">
                  <c:v>40305</c:v>
                </c:pt>
                <c:pt idx="69">
                  <c:v>40306</c:v>
                </c:pt>
                <c:pt idx="70">
                  <c:v>40307</c:v>
                </c:pt>
                <c:pt idx="71">
                  <c:v>40308</c:v>
                </c:pt>
                <c:pt idx="72">
                  <c:v>40309</c:v>
                </c:pt>
                <c:pt idx="73">
                  <c:v>40310</c:v>
                </c:pt>
                <c:pt idx="74">
                  <c:v>40311</c:v>
                </c:pt>
                <c:pt idx="75">
                  <c:v>40312</c:v>
                </c:pt>
                <c:pt idx="76">
                  <c:v>40313</c:v>
                </c:pt>
                <c:pt idx="77">
                  <c:v>40314</c:v>
                </c:pt>
                <c:pt idx="78">
                  <c:v>40315</c:v>
                </c:pt>
                <c:pt idx="79">
                  <c:v>40316</c:v>
                </c:pt>
                <c:pt idx="80">
                  <c:v>40317</c:v>
                </c:pt>
                <c:pt idx="81">
                  <c:v>40318</c:v>
                </c:pt>
                <c:pt idx="82">
                  <c:v>40319</c:v>
                </c:pt>
                <c:pt idx="83">
                  <c:v>40320</c:v>
                </c:pt>
                <c:pt idx="84">
                  <c:v>40321</c:v>
                </c:pt>
                <c:pt idx="85">
                  <c:v>40322</c:v>
                </c:pt>
                <c:pt idx="86">
                  <c:v>40323</c:v>
                </c:pt>
                <c:pt idx="87">
                  <c:v>40324</c:v>
                </c:pt>
                <c:pt idx="88">
                  <c:v>40325</c:v>
                </c:pt>
                <c:pt idx="89">
                  <c:v>40326</c:v>
                </c:pt>
                <c:pt idx="90">
                  <c:v>40327</c:v>
                </c:pt>
                <c:pt idx="91">
                  <c:v>40328</c:v>
                </c:pt>
                <c:pt idx="92">
                  <c:v>40329</c:v>
                </c:pt>
                <c:pt idx="93">
                  <c:v>40330</c:v>
                </c:pt>
                <c:pt idx="94">
                  <c:v>40331</c:v>
                </c:pt>
                <c:pt idx="95">
                  <c:v>40332</c:v>
                </c:pt>
                <c:pt idx="96">
                  <c:v>40333</c:v>
                </c:pt>
                <c:pt idx="97">
                  <c:v>40334</c:v>
                </c:pt>
                <c:pt idx="98">
                  <c:v>40335</c:v>
                </c:pt>
                <c:pt idx="99">
                  <c:v>40336</c:v>
                </c:pt>
                <c:pt idx="100">
                  <c:v>40337</c:v>
                </c:pt>
                <c:pt idx="101">
                  <c:v>40338</c:v>
                </c:pt>
                <c:pt idx="102">
                  <c:v>40339</c:v>
                </c:pt>
                <c:pt idx="103">
                  <c:v>40340</c:v>
                </c:pt>
                <c:pt idx="104">
                  <c:v>40341</c:v>
                </c:pt>
                <c:pt idx="105">
                  <c:v>40342</c:v>
                </c:pt>
                <c:pt idx="106">
                  <c:v>40343</c:v>
                </c:pt>
                <c:pt idx="107">
                  <c:v>40344</c:v>
                </c:pt>
                <c:pt idx="108">
                  <c:v>40345</c:v>
                </c:pt>
                <c:pt idx="109">
                  <c:v>40346</c:v>
                </c:pt>
                <c:pt idx="110">
                  <c:v>40347</c:v>
                </c:pt>
                <c:pt idx="111">
                  <c:v>40348</c:v>
                </c:pt>
                <c:pt idx="112">
                  <c:v>40349</c:v>
                </c:pt>
                <c:pt idx="113">
                  <c:v>40350</c:v>
                </c:pt>
                <c:pt idx="114">
                  <c:v>40351</c:v>
                </c:pt>
                <c:pt idx="115">
                  <c:v>40352</c:v>
                </c:pt>
                <c:pt idx="116">
                  <c:v>40353</c:v>
                </c:pt>
                <c:pt idx="117">
                  <c:v>40354</c:v>
                </c:pt>
                <c:pt idx="118">
                  <c:v>40355</c:v>
                </c:pt>
                <c:pt idx="119">
                  <c:v>40356</c:v>
                </c:pt>
                <c:pt idx="120">
                  <c:v>40357</c:v>
                </c:pt>
                <c:pt idx="121">
                  <c:v>40358</c:v>
                </c:pt>
                <c:pt idx="122">
                  <c:v>40359</c:v>
                </c:pt>
                <c:pt idx="123">
                  <c:v>40360</c:v>
                </c:pt>
                <c:pt idx="124">
                  <c:v>40361</c:v>
                </c:pt>
                <c:pt idx="125">
                  <c:v>40365</c:v>
                </c:pt>
                <c:pt idx="126">
                  <c:v>40366</c:v>
                </c:pt>
                <c:pt idx="127">
                  <c:v>40367</c:v>
                </c:pt>
                <c:pt idx="128">
                  <c:v>40368</c:v>
                </c:pt>
                <c:pt idx="129">
                  <c:v>40369</c:v>
                </c:pt>
                <c:pt idx="130">
                  <c:v>40370</c:v>
                </c:pt>
                <c:pt idx="131">
                  <c:v>40371</c:v>
                </c:pt>
                <c:pt idx="132">
                  <c:v>40373</c:v>
                </c:pt>
              </c:numCache>
            </c:numRef>
          </c:cat>
          <c:val>
            <c:numRef>
              <c:f>GoogleData!$C$2:$C$134</c:f>
              <c:numCache>
                <c:formatCode>0</c:formatCode>
                <c:ptCount val="133"/>
                <c:pt idx="0">
                  <c:v>151.89327868852467</c:v>
                </c:pt>
                <c:pt idx="1">
                  <c:v>48.204350525310325</c:v>
                </c:pt>
                <c:pt idx="2">
                  <c:v>129.15564021164016</c:v>
                </c:pt>
                <c:pt idx="3">
                  <c:v>41.283398692810501</c:v>
                </c:pt>
                <c:pt idx="4">
                  <c:v>123.03102959418761</c:v>
                </c:pt>
                <c:pt idx="5">
                  <c:v>57.464866434378607</c:v>
                </c:pt>
                <c:pt idx="6">
                  <c:v>113.959821529425</c:v>
                </c:pt>
                <c:pt idx="7">
                  <c:v>88.427476955345867</c:v>
                </c:pt>
                <c:pt idx="8">
                  <c:v>71.371907962288788</c:v>
                </c:pt>
                <c:pt idx="9">
                  <c:v>58.039616163890145</c:v>
                </c:pt>
                <c:pt idx="10">
                  <c:v>65.370802828358464</c:v>
                </c:pt>
                <c:pt idx="11">
                  <c:v>51.614913756836295</c:v>
                </c:pt>
                <c:pt idx="12">
                  <c:v>115.73181844117329</c:v>
                </c:pt>
                <c:pt idx="13">
                  <c:v>115.02786524962283</c:v>
                </c:pt>
                <c:pt idx="14">
                  <c:v>93.557156883371832</c:v>
                </c:pt>
                <c:pt idx="15">
                  <c:v>51.361129453845066</c:v>
                </c:pt>
                <c:pt idx="16">
                  <c:v>37.715336892223362</c:v>
                </c:pt>
                <c:pt idx="17">
                  <c:v>41.617194825232943</c:v>
                </c:pt>
                <c:pt idx="18">
                  <c:v>35.955530997900361</c:v>
                </c:pt>
                <c:pt idx="19">
                  <c:v>29.031097526300833</c:v>
                </c:pt>
                <c:pt idx="20">
                  <c:v>31.89174741795269</c:v>
                </c:pt>
                <c:pt idx="21">
                  <c:v>29.730811144133828</c:v>
                </c:pt>
                <c:pt idx="22">
                  <c:v>26.128199035812667</c:v>
                </c:pt>
                <c:pt idx="23">
                  <c:v>24.711327845894505</c:v>
                </c:pt>
                <c:pt idx="24">
                  <c:v>35.536161221142997</c:v>
                </c:pt>
                <c:pt idx="25">
                  <c:v>30.586480836878636</c:v>
                </c:pt>
                <c:pt idx="26">
                  <c:v>34.436539961570013</c:v>
                </c:pt>
                <c:pt idx="27">
                  <c:v>33.257170688424665</c:v>
                </c:pt>
                <c:pt idx="28">
                  <c:v>37.420765566914497</c:v>
                </c:pt>
                <c:pt idx="29">
                  <c:v>30.50482095638603</c:v>
                </c:pt>
                <c:pt idx="30">
                  <c:v>26.442479440626119</c:v>
                </c:pt>
                <c:pt idx="31">
                  <c:v>26.241127430980502</c:v>
                </c:pt>
                <c:pt idx="32">
                  <c:v>25.853553974840327</c:v>
                </c:pt>
                <c:pt idx="33">
                  <c:v>24.471570739326989</c:v>
                </c:pt>
                <c:pt idx="34">
                  <c:v>23.058184728864333</c:v>
                </c:pt>
                <c:pt idx="35">
                  <c:v>24.622565705684835</c:v>
                </c:pt>
                <c:pt idx="36">
                  <c:v>22.915355340026167</c:v>
                </c:pt>
                <c:pt idx="37">
                  <c:v>25.103094398746531</c:v>
                </c:pt>
                <c:pt idx="38">
                  <c:v>19.581958564716036</c:v>
                </c:pt>
                <c:pt idx="39">
                  <c:v>24.991882991834832</c:v>
                </c:pt>
                <c:pt idx="40">
                  <c:v>67.40389113060084</c:v>
                </c:pt>
                <c:pt idx="41">
                  <c:v>132.07406830126098</c:v>
                </c:pt>
                <c:pt idx="42">
                  <c:v>115.30317388165454</c:v>
                </c:pt>
                <c:pt idx="43">
                  <c:v>121.30959155446396</c:v>
                </c:pt>
                <c:pt idx="44">
                  <c:v>11.307588785997767</c:v>
                </c:pt>
                <c:pt idx="45">
                  <c:v>23.454344772583802</c:v>
                </c:pt>
                <c:pt idx="46">
                  <c:v>32.029983912326337</c:v>
                </c:pt>
                <c:pt idx="47">
                  <c:v>52.906671595549994</c:v>
                </c:pt>
                <c:pt idx="48">
                  <c:v>79.651194643241993</c:v>
                </c:pt>
                <c:pt idx="49">
                  <c:v>50.903107683581325</c:v>
                </c:pt>
                <c:pt idx="50">
                  <c:v>33.497527726595671</c:v>
                </c:pt>
                <c:pt idx="51">
                  <c:v>55.70625790049283</c:v>
                </c:pt>
                <c:pt idx="52">
                  <c:v>17.024740535316639</c:v>
                </c:pt>
                <c:pt idx="53">
                  <c:v>47.108075820131965</c:v>
                </c:pt>
                <c:pt idx="54">
                  <c:v>43.422050135367655</c:v>
                </c:pt>
                <c:pt idx="55">
                  <c:v>61.376256185996247</c:v>
                </c:pt>
                <c:pt idx="56">
                  <c:v>41.734017696390495</c:v>
                </c:pt>
                <c:pt idx="57">
                  <c:v>6.1640931372548975</c:v>
                </c:pt>
                <c:pt idx="58">
                  <c:v>6.6050800800800795</c:v>
                </c:pt>
                <c:pt idx="59">
                  <c:v>9.624082282814733</c:v>
                </c:pt>
                <c:pt idx="60">
                  <c:v>30.866603200366111</c:v>
                </c:pt>
                <c:pt idx="61">
                  <c:v>14.868179221486884</c:v>
                </c:pt>
                <c:pt idx="62">
                  <c:v>22.703466211787639</c:v>
                </c:pt>
                <c:pt idx="63">
                  <c:v>18.579176990078501</c:v>
                </c:pt>
                <c:pt idx="64">
                  <c:v>16.392456279677667</c:v>
                </c:pt>
                <c:pt idx="65">
                  <c:v>14.744619039067466</c:v>
                </c:pt>
                <c:pt idx="66">
                  <c:v>14.356323751475717</c:v>
                </c:pt>
                <c:pt idx="67">
                  <c:v>16.947441295396303</c:v>
                </c:pt>
                <c:pt idx="68">
                  <c:v>18.977670284871639</c:v>
                </c:pt>
                <c:pt idx="69">
                  <c:v>17.843157883911299</c:v>
                </c:pt>
                <c:pt idx="70">
                  <c:v>17.226014477195303</c:v>
                </c:pt>
                <c:pt idx="71">
                  <c:v>12.983755599141984</c:v>
                </c:pt>
                <c:pt idx="72">
                  <c:v>12.319955922443883</c:v>
                </c:pt>
                <c:pt idx="73">
                  <c:v>11.673234457288766</c:v>
                </c:pt>
                <c:pt idx="74">
                  <c:v>10.290241267477867</c:v>
                </c:pt>
                <c:pt idx="75">
                  <c:v>12.260050790618367</c:v>
                </c:pt>
                <c:pt idx="76">
                  <c:v>11.527670341628513</c:v>
                </c:pt>
                <c:pt idx="77">
                  <c:v>10.43570230963415</c:v>
                </c:pt>
                <c:pt idx="78">
                  <c:v>6.9694297515155501</c:v>
                </c:pt>
                <c:pt idx="79">
                  <c:v>7.4883556035894339</c:v>
                </c:pt>
                <c:pt idx="80">
                  <c:v>8.1936444858954172</c:v>
                </c:pt>
                <c:pt idx="81">
                  <c:v>6.9528943916038024</c:v>
                </c:pt>
                <c:pt idx="82">
                  <c:v>13.881398158490798</c:v>
                </c:pt>
                <c:pt idx="83">
                  <c:v>14.771018534470381</c:v>
                </c:pt>
                <c:pt idx="84">
                  <c:v>26.938664082894665</c:v>
                </c:pt>
                <c:pt idx="85">
                  <c:v>13.130466516787992</c:v>
                </c:pt>
                <c:pt idx="86">
                  <c:v>18.305171353833828</c:v>
                </c:pt>
                <c:pt idx="87">
                  <c:v>25.026979945329803</c:v>
                </c:pt>
                <c:pt idx="88">
                  <c:v>19.733708091704667</c:v>
                </c:pt>
                <c:pt idx="89">
                  <c:v>18.039352857170829</c:v>
                </c:pt>
                <c:pt idx="90">
                  <c:v>16.04865390465849</c:v>
                </c:pt>
                <c:pt idx="91">
                  <c:v>13.441599972242784</c:v>
                </c:pt>
                <c:pt idx="92">
                  <c:v>12.977777777777783</c:v>
                </c:pt>
                <c:pt idx="93">
                  <c:v>3.8219900273684999</c:v>
                </c:pt>
                <c:pt idx="94">
                  <c:v>4.4187133786570305</c:v>
                </c:pt>
                <c:pt idx="95">
                  <c:v>4.5725368204657721</c:v>
                </c:pt>
                <c:pt idx="96">
                  <c:v>4.9492717660548582</c:v>
                </c:pt>
                <c:pt idx="97">
                  <c:v>4.9406199156220429</c:v>
                </c:pt>
                <c:pt idx="98">
                  <c:v>5.8263879613784599</c:v>
                </c:pt>
                <c:pt idx="99">
                  <c:v>4.8577478681908435</c:v>
                </c:pt>
                <c:pt idx="100">
                  <c:v>4.0225431062629156</c:v>
                </c:pt>
                <c:pt idx="101">
                  <c:v>4.0629899588799852</c:v>
                </c:pt>
                <c:pt idx="102">
                  <c:v>3.9303864865564342</c:v>
                </c:pt>
                <c:pt idx="103">
                  <c:v>4.0500656390460916</c:v>
                </c:pt>
                <c:pt idx="104">
                  <c:v>5.2389461165321416</c:v>
                </c:pt>
                <c:pt idx="105">
                  <c:v>4.5013902160521724</c:v>
                </c:pt>
                <c:pt idx="106">
                  <c:v>7.7310822236313745</c:v>
                </c:pt>
                <c:pt idx="107">
                  <c:v>4.7715482164654786</c:v>
                </c:pt>
                <c:pt idx="108">
                  <c:v>5.4461533930662736</c:v>
                </c:pt>
                <c:pt idx="109">
                  <c:v>6.0580361498021826</c:v>
                </c:pt>
                <c:pt idx="110">
                  <c:v>6.2314759870486514</c:v>
                </c:pt>
                <c:pt idx="111">
                  <c:v>5.918874076322667</c:v>
                </c:pt>
                <c:pt idx="112">
                  <c:v>5.1751105111865048</c:v>
                </c:pt>
                <c:pt idx="113">
                  <c:v>4.8303821348425524</c:v>
                </c:pt>
                <c:pt idx="114">
                  <c:v>4.8954545587623732</c:v>
                </c:pt>
                <c:pt idx="115">
                  <c:v>4.9059786233963694</c:v>
                </c:pt>
                <c:pt idx="116">
                  <c:v>4.7343541535984945</c:v>
                </c:pt>
                <c:pt idx="117">
                  <c:v>6.6472800598432285</c:v>
                </c:pt>
                <c:pt idx="118">
                  <c:v>6.7436749918910239</c:v>
                </c:pt>
                <c:pt idx="119">
                  <c:v>6.4325423242998419</c:v>
                </c:pt>
                <c:pt idx="120">
                  <c:v>5.9711613828502621</c:v>
                </c:pt>
                <c:pt idx="121">
                  <c:v>5.4078761417579955</c:v>
                </c:pt>
                <c:pt idx="122">
                  <c:v>6.1457121407121331</c:v>
                </c:pt>
                <c:pt idx="123">
                  <c:v>5.5915555646856667</c:v>
                </c:pt>
                <c:pt idx="124">
                  <c:v>5.3915092263719915</c:v>
                </c:pt>
                <c:pt idx="125">
                  <c:v>4.2510336076923503</c:v>
                </c:pt>
                <c:pt idx="126">
                  <c:v>4.5110787059262831</c:v>
                </c:pt>
                <c:pt idx="127">
                  <c:v>4.3923761305544664</c:v>
                </c:pt>
                <c:pt idx="128">
                  <c:v>4.3414103763722753</c:v>
                </c:pt>
                <c:pt idx="129">
                  <c:v>4.1926500041920169</c:v>
                </c:pt>
                <c:pt idx="130">
                  <c:v>4.1214774192877295</c:v>
                </c:pt>
                <c:pt idx="131">
                  <c:v>5.3002379819133916</c:v>
                </c:pt>
                <c:pt idx="132">
                  <c:v>6.0318367157816795</c:v>
                </c:pt>
              </c:numCache>
            </c:numRef>
          </c:val>
        </c:ser>
        <c:marker val="1"/>
        <c:axId val="113601536"/>
        <c:axId val="113615616"/>
      </c:lineChart>
      <c:dateAx>
        <c:axId val="113601536"/>
        <c:scaling>
          <c:orientation val="minMax"/>
        </c:scaling>
        <c:axPos val="b"/>
        <c:numFmt formatCode="m/d/yyyy" sourceLinked="1"/>
        <c:tickLblPos val="nextTo"/>
        <c:crossAx val="113615616"/>
        <c:crosses val="autoZero"/>
        <c:auto val="1"/>
        <c:lblOffset val="100"/>
      </c:dateAx>
      <c:valAx>
        <c:axId val="113615616"/>
        <c:scaling>
          <c:orientation val="minMax"/>
        </c:scaling>
        <c:axPos val="l"/>
        <c:majorGridlines/>
        <c:numFmt formatCode="0" sourceLinked="1"/>
        <c:tickLblPos val="nextTo"/>
        <c:crossAx val="113601536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0277717500813759"/>
          <c:y val="0.12968237132831587"/>
          <c:w val="0.7695718764046704"/>
          <c:h val="0.71807346851838982"/>
        </c:manualLayout>
      </c:layout>
      <c:lineChart>
        <c:grouping val="standard"/>
        <c:ser>
          <c:idx val="0"/>
          <c:order val="0"/>
          <c:tx>
            <c:strRef>
              <c:f>Compare!$B$1</c:f>
              <c:strCache>
                <c:ptCount val="1"/>
                <c:pt idx="0">
                  <c:v>Requester X</c:v>
                </c:pt>
              </c:strCache>
            </c:strRef>
          </c:tx>
          <c:cat>
            <c:numRef>
              <c:f>Compare!$A$2:$A$31</c:f>
              <c:numCache>
                <c:formatCode>m/d/yyyy</c:formatCode>
                <c:ptCount val="30"/>
                <c:pt idx="0">
                  <c:v>40330</c:v>
                </c:pt>
                <c:pt idx="1">
                  <c:v>40331</c:v>
                </c:pt>
                <c:pt idx="2">
                  <c:v>40332</c:v>
                </c:pt>
                <c:pt idx="3">
                  <c:v>40333</c:v>
                </c:pt>
                <c:pt idx="4">
                  <c:v>40334</c:v>
                </c:pt>
                <c:pt idx="5">
                  <c:v>40335</c:v>
                </c:pt>
                <c:pt idx="6">
                  <c:v>40336</c:v>
                </c:pt>
                <c:pt idx="7">
                  <c:v>40337</c:v>
                </c:pt>
                <c:pt idx="8">
                  <c:v>40338</c:v>
                </c:pt>
                <c:pt idx="9">
                  <c:v>40339</c:v>
                </c:pt>
                <c:pt idx="10">
                  <c:v>40340</c:v>
                </c:pt>
                <c:pt idx="11">
                  <c:v>40341</c:v>
                </c:pt>
                <c:pt idx="12">
                  <c:v>40342</c:v>
                </c:pt>
                <c:pt idx="13">
                  <c:v>40343</c:v>
                </c:pt>
                <c:pt idx="14">
                  <c:v>40344</c:v>
                </c:pt>
                <c:pt idx="15">
                  <c:v>40345</c:v>
                </c:pt>
                <c:pt idx="16">
                  <c:v>40346</c:v>
                </c:pt>
                <c:pt idx="17">
                  <c:v>40347</c:v>
                </c:pt>
                <c:pt idx="18">
                  <c:v>40348</c:v>
                </c:pt>
                <c:pt idx="19">
                  <c:v>40349</c:v>
                </c:pt>
                <c:pt idx="20">
                  <c:v>40350</c:v>
                </c:pt>
                <c:pt idx="21">
                  <c:v>40351</c:v>
                </c:pt>
                <c:pt idx="22">
                  <c:v>40352</c:v>
                </c:pt>
                <c:pt idx="23">
                  <c:v>40353</c:v>
                </c:pt>
                <c:pt idx="24">
                  <c:v>40354</c:v>
                </c:pt>
                <c:pt idx="25">
                  <c:v>40355</c:v>
                </c:pt>
                <c:pt idx="26">
                  <c:v>40356</c:v>
                </c:pt>
                <c:pt idx="27">
                  <c:v>40357</c:v>
                </c:pt>
                <c:pt idx="28">
                  <c:v>40358</c:v>
                </c:pt>
                <c:pt idx="29">
                  <c:v>40359</c:v>
                </c:pt>
              </c:numCache>
            </c:numRef>
          </c:cat>
          <c:val>
            <c:numRef>
              <c:f>Compare!$B$2:$B$31</c:f>
              <c:numCache>
                <c:formatCode>0</c:formatCode>
                <c:ptCount val="30"/>
                <c:pt idx="0">
                  <c:v>3.8219900273684999</c:v>
                </c:pt>
                <c:pt idx="1">
                  <c:v>4.4187133786570305</c:v>
                </c:pt>
                <c:pt idx="2">
                  <c:v>4.5725368204657721</c:v>
                </c:pt>
                <c:pt idx="3">
                  <c:v>4.9492717660548582</c:v>
                </c:pt>
                <c:pt idx="4">
                  <c:v>4.9406199156220429</c:v>
                </c:pt>
                <c:pt idx="5">
                  <c:v>5.8263879613784599</c:v>
                </c:pt>
                <c:pt idx="6">
                  <c:v>4.8577478681908435</c:v>
                </c:pt>
                <c:pt idx="7">
                  <c:v>4.0225431062629156</c:v>
                </c:pt>
                <c:pt idx="8">
                  <c:v>4.0629899588799852</c:v>
                </c:pt>
                <c:pt idx="9">
                  <c:v>3.9303864865564342</c:v>
                </c:pt>
                <c:pt idx="10">
                  <c:v>4.0500656390460916</c:v>
                </c:pt>
                <c:pt idx="11">
                  <c:v>5.2389461165321416</c:v>
                </c:pt>
                <c:pt idx="12">
                  <c:v>4.5013902160521724</c:v>
                </c:pt>
                <c:pt idx="13">
                  <c:v>7.7310822236313745</c:v>
                </c:pt>
                <c:pt idx="14">
                  <c:v>4.7715482164654786</c:v>
                </c:pt>
                <c:pt idx="15">
                  <c:v>5.4461533930662736</c:v>
                </c:pt>
                <c:pt idx="16">
                  <c:v>6.0580361498021826</c:v>
                </c:pt>
                <c:pt idx="17">
                  <c:v>6.2314759870486514</c:v>
                </c:pt>
                <c:pt idx="18">
                  <c:v>5.918874076322667</c:v>
                </c:pt>
                <c:pt idx="19">
                  <c:v>5.1751105111865048</c:v>
                </c:pt>
                <c:pt idx="20">
                  <c:v>4.8303821348425524</c:v>
                </c:pt>
                <c:pt idx="21">
                  <c:v>4.8954545587623732</c:v>
                </c:pt>
                <c:pt idx="22">
                  <c:v>4.9059786233963694</c:v>
                </c:pt>
                <c:pt idx="23">
                  <c:v>4.7343541535984945</c:v>
                </c:pt>
                <c:pt idx="24">
                  <c:v>6.6472800598432285</c:v>
                </c:pt>
                <c:pt idx="25">
                  <c:v>6.7436749918910239</c:v>
                </c:pt>
                <c:pt idx="26">
                  <c:v>6.4325423242998419</c:v>
                </c:pt>
                <c:pt idx="27">
                  <c:v>5.9711613828502621</c:v>
                </c:pt>
                <c:pt idx="28">
                  <c:v>5.4078761417579955</c:v>
                </c:pt>
                <c:pt idx="29">
                  <c:v>6.1457121407121331</c:v>
                </c:pt>
              </c:numCache>
            </c:numRef>
          </c:val>
        </c:ser>
        <c:ser>
          <c:idx val="1"/>
          <c:order val="1"/>
          <c:tx>
            <c:strRef>
              <c:f>Compare!$C$1</c:f>
              <c:strCache>
                <c:ptCount val="1"/>
                <c:pt idx="0">
                  <c:v>Requester Y</c:v>
                </c:pt>
              </c:strCache>
            </c:strRef>
          </c:tx>
          <c:cat>
            <c:numRef>
              <c:f>Compare!$A$2:$A$31</c:f>
              <c:numCache>
                <c:formatCode>m/d/yyyy</c:formatCode>
                <c:ptCount val="30"/>
                <c:pt idx="0">
                  <c:v>40330</c:v>
                </c:pt>
                <c:pt idx="1">
                  <c:v>40331</c:v>
                </c:pt>
                <c:pt idx="2">
                  <c:v>40332</c:v>
                </c:pt>
                <c:pt idx="3">
                  <c:v>40333</c:v>
                </c:pt>
                <c:pt idx="4">
                  <c:v>40334</c:v>
                </c:pt>
                <c:pt idx="5">
                  <c:v>40335</c:v>
                </c:pt>
                <c:pt idx="6">
                  <c:v>40336</c:v>
                </c:pt>
                <c:pt idx="7">
                  <c:v>40337</c:v>
                </c:pt>
                <c:pt idx="8">
                  <c:v>40338</c:v>
                </c:pt>
                <c:pt idx="9">
                  <c:v>40339</c:v>
                </c:pt>
                <c:pt idx="10">
                  <c:v>40340</c:v>
                </c:pt>
                <c:pt idx="11">
                  <c:v>40341</c:v>
                </c:pt>
                <c:pt idx="12">
                  <c:v>40342</c:v>
                </c:pt>
                <c:pt idx="13">
                  <c:v>40343</c:v>
                </c:pt>
                <c:pt idx="14">
                  <c:v>40344</c:v>
                </c:pt>
                <c:pt idx="15">
                  <c:v>40345</c:v>
                </c:pt>
                <c:pt idx="16">
                  <c:v>40346</c:v>
                </c:pt>
                <c:pt idx="17">
                  <c:v>40347</c:v>
                </c:pt>
                <c:pt idx="18">
                  <c:v>40348</c:v>
                </c:pt>
                <c:pt idx="19">
                  <c:v>40349</c:v>
                </c:pt>
                <c:pt idx="20">
                  <c:v>40350</c:v>
                </c:pt>
                <c:pt idx="21">
                  <c:v>40351</c:v>
                </c:pt>
                <c:pt idx="22">
                  <c:v>40352</c:v>
                </c:pt>
                <c:pt idx="23">
                  <c:v>40353</c:v>
                </c:pt>
                <c:pt idx="24">
                  <c:v>40354</c:v>
                </c:pt>
                <c:pt idx="25">
                  <c:v>40355</c:v>
                </c:pt>
                <c:pt idx="26">
                  <c:v>40356</c:v>
                </c:pt>
                <c:pt idx="27">
                  <c:v>40357</c:v>
                </c:pt>
                <c:pt idx="28">
                  <c:v>40358</c:v>
                </c:pt>
                <c:pt idx="29">
                  <c:v>40359</c:v>
                </c:pt>
              </c:numCache>
            </c:numRef>
          </c:cat>
          <c:val>
            <c:numRef>
              <c:f>Compare!$C$2:$C$31</c:f>
              <c:numCache>
                <c:formatCode>0</c:formatCode>
                <c:ptCount val="30"/>
                <c:pt idx="0">
                  <c:v>1087.6491859391858</c:v>
                </c:pt>
                <c:pt idx="1">
                  <c:v>3931.0671117639836</c:v>
                </c:pt>
                <c:pt idx="2">
                  <c:v>7143.091465929534</c:v>
                </c:pt>
                <c:pt idx="3">
                  <c:v>7092.4130219433328</c:v>
                </c:pt>
                <c:pt idx="4">
                  <c:v>7067.2206135629758</c:v>
                </c:pt>
                <c:pt idx="5">
                  <c:v>833.91500019570822</c:v>
                </c:pt>
                <c:pt idx="6">
                  <c:v>833.91500019570822</c:v>
                </c:pt>
                <c:pt idx="7">
                  <c:v>4229.7123620230332</c:v>
                </c:pt>
                <c:pt idx="8">
                  <c:v>5515.4931492842497</c:v>
                </c:pt>
                <c:pt idx="9">
                  <c:v>1018.4338989169685</c:v>
                </c:pt>
                <c:pt idx="10">
                  <c:v>1018.4338989169685</c:v>
                </c:pt>
                <c:pt idx="11">
                  <c:v>695.71893939393999</c:v>
                </c:pt>
                <c:pt idx="12">
                  <c:v>695.71893939393999</c:v>
                </c:pt>
                <c:pt idx="13">
                  <c:v>4366.8188067444835</c:v>
                </c:pt>
                <c:pt idx="14">
                  <c:v>1001.2133402223434</c:v>
                </c:pt>
                <c:pt idx="15">
                  <c:v>1628.1462626262633</c:v>
                </c:pt>
                <c:pt idx="16">
                  <c:v>479.30500485908675</c:v>
                </c:pt>
                <c:pt idx="17">
                  <c:v>339.89058459808825</c:v>
                </c:pt>
                <c:pt idx="18">
                  <c:v>60.073959454610566</c:v>
                </c:pt>
                <c:pt idx="19">
                  <c:v>60.073959454610566</c:v>
                </c:pt>
                <c:pt idx="20">
                  <c:v>60.073959454610566</c:v>
                </c:pt>
                <c:pt idx="21">
                  <c:v>60.073959454610566</c:v>
                </c:pt>
                <c:pt idx="22">
                  <c:v>928.40502136752173</c:v>
                </c:pt>
                <c:pt idx="23">
                  <c:v>467.07151974394418</c:v>
                </c:pt>
                <c:pt idx="24">
                  <c:v>1311.1881834215167</c:v>
                </c:pt>
                <c:pt idx="25">
                  <c:v>887.86393989983299</c:v>
                </c:pt>
                <c:pt idx="26">
                  <c:v>887.86393989983299</c:v>
                </c:pt>
                <c:pt idx="27">
                  <c:v>185.36169448307834</c:v>
                </c:pt>
                <c:pt idx="28">
                  <c:v>344.81012443201666</c:v>
                </c:pt>
                <c:pt idx="29">
                  <c:v>415.06176442502334</c:v>
                </c:pt>
              </c:numCache>
            </c:numRef>
          </c:val>
        </c:ser>
        <c:marker val="1"/>
        <c:axId val="113665152"/>
        <c:axId val="113666688"/>
      </c:lineChart>
      <c:dateAx>
        <c:axId val="113665152"/>
        <c:scaling>
          <c:orientation val="minMax"/>
        </c:scaling>
        <c:axPos val="b"/>
        <c:numFmt formatCode="m/d/yyyy" sourceLinked="1"/>
        <c:majorTickMark val="none"/>
        <c:tickLblPos val="nextTo"/>
        <c:crossAx val="113666688"/>
        <c:crosses val="autoZero"/>
        <c:auto val="1"/>
        <c:lblOffset val="100"/>
      </c:dateAx>
      <c:valAx>
        <c:axId val="113666688"/>
        <c:scaling>
          <c:logBase val="1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Average</a:t>
                </a:r>
                <a:r>
                  <a:rPr lang="en-US" baseline="0"/>
                  <a:t> Turn Time - Minutes</a:t>
                </a:r>
                <a:endParaRPr lang="en-US"/>
              </a:p>
            </c:rich>
          </c:tx>
          <c:layout/>
        </c:title>
        <c:numFmt formatCode="0" sourceLinked="1"/>
        <c:majorTickMark val="none"/>
        <c:tickLblPos val="nextTo"/>
        <c:crossAx val="1136651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B47098-AC44-4CA6-B665-FF411761F038}" type="doc">
      <dgm:prSet loTypeId="urn:microsoft.com/office/officeart/2005/8/layout/gear1" loCatId="process" qsTypeId="urn:microsoft.com/office/officeart/2005/8/quickstyle/3D2" qsCatId="3D" csTypeId="urn:microsoft.com/office/officeart/2005/8/colors/accent1_4" csCatId="accent1" phldr="1"/>
      <dgm:spPr/>
    </dgm:pt>
    <dgm:pt modelId="{5E13B28A-D0BD-4D25-8CB0-970B4A8D2499}">
      <dgm:prSet phldrT="[Text]" custT="1"/>
      <dgm:spPr>
        <a:gradFill rotWithShape="0">
          <a:gsLst>
            <a:gs pos="0">
              <a:srgbClr val="F6A616"/>
            </a:gs>
            <a:gs pos="64999">
              <a:srgbClr val="F0EBD5"/>
            </a:gs>
            <a:gs pos="100000">
              <a:srgbClr val="D1C39F"/>
            </a:gs>
          </a:gsLst>
          <a:lin ang="14400000" scaled="0"/>
        </a:gradFill>
        <a:scene3d>
          <a:camera prst="orthographicFront"/>
          <a:lightRig rig="threePt" dir="t">
            <a:rot lat="0" lon="0" rev="7500000"/>
          </a:lightRig>
        </a:scene3d>
        <a:sp3d prstMaterial="matte">
          <a:bevelT w="127000" h="25400" prst="softRound"/>
        </a:sp3d>
      </dgm:spPr>
      <dgm:t>
        <a:bodyPr/>
        <a:lstStyle/>
        <a:p>
          <a:r>
            <a:rPr lang="en-US" sz="1800" b="1" strike="noStrike" dirty="0" smtClean="0">
              <a:solidFill>
                <a:srgbClr val="464847"/>
              </a:solidFill>
              <a:effectLst/>
            </a:rPr>
            <a:t>Accuracy</a:t>
          </a:r>
          <a:endParaRPr lang="en-US" sz="1800" b="1" strike="noStrike" dirty="0">
            <a:solidFill>
              <a:srgbClr val="464847"/>
            </a:solidFill>
            <a:effectLst/>
          </a:endParaRPr>
        </a:p>
      </dgm:t>
    </dgm:pt>
    <dgm:pt modelId="{5AFA1BAE-18C1-4CDC-A340-C4BECD5C4EC9}" type="parTrans" cxnId="{69CA72FF-A830-48EB-92C2-1741F7F81053}">
      <dgm:prSet/>
      <dgm:spPr/>
      <dgm:t>
        <a:bodyPr/>
        <a:lstStyle/>
        <a:p>
          <a:endParaRPr lang="en-US"/>
        </a:p>
      </dgm:t>
    </dgm:pt>
    <dgm:pt modelId="{A379E246-8BD3-4D00-BC90-2A70B65AC7FA}" type="sibTrans" cxnId="{69CA72FF-A830-48EB-92C2-1741F7F81053}">
      <dgm:prSet/>
      <dgm:spPr>
        <a:solidFill>
          <a:srgbClr val="E99923"/>
        </a:solidFill>
      </dgm:spPr>
      <dgm:t>
        <a:bodyPr/>
        <a:lstStyle/>
        <a:p>
          <a:endParaRPr lang="en-US"/>
        </a:p>
      </dgm:t>
    </dgm:pt>
    <dgm:pt modelId="{D9C8BA97-2C09-4D3A-8A73-C8BCE588C843}">
      <dgm:prSet phldrT="[Text]" custT="1"/>
      <dgm:spPr>
        <a:gradFill rotWithShape="0">
          <a:gsLst>
            <a:gs pos="0">
              <a:srgbClr val="6381A5"/>
            </a:gs>
            <a:gs pos="100000">
              <a:schemeClr val="bg1"/>
            </a:gs>
          </a:gsLst>
          <a:lin ang="14400000" scaled="0"/>
        </a:gradFill>
        <a:scene3d>
          <a:camera prst="orthographicFront"/>
          <a:lightRig rig="threePt" dir="t">
            <a:rot lat="0" lon="0" rev="7500000"/>
          </a:lightRig>
        </a:scene3d>
        <a:sp3d prstMaterial="matte">
          <a:bevelT w="127000" h="25400" prst="softRound"/>
        </a:sp3d>
      </dgm:spPr>
      <dgm:t>
        <a:bodyPr/>
        <a:lstStyle/>
        <a:p>
          <a:r>
            <a:rPr lang="en-US" sz="1600" b="1" dirty="0" smtClean="0">
              <a:solidFill>
                <a:srgbClr val="464847"/>
              </a:solidFill>
              <a:effectLst/>
            </a:rPr>
            <a:t>Price</a:t>
          </a:r>
          <a:endParaRPr lang="en-US" sz="1600" b="1" dirty="0">
            <a:solidFill>
              <a:srgbClr val="464847"/>
            </a:solidFill>
            <a:effectLst/>
          </a:endParaRPr>
        </a:p>
      </dgm:t>
    </dgm:pt>
    <dgm:pt modelId="{C15B3389-3F7E-4E03-9FB2-FA3E51F8B5DD}" type="parTrans" cxnId="{1CA68D96-A87D-4BC4-A361-797ABAB47168}">
      <dgm:prSet/>
      <dgm:spPr/>
      <dgm:t>
        <a:bodyPr/>
        <a:lstStyle/>
        <a:p>
          <a:endParaRPr lang="en-US"/>
        </a:p>
      </dgm:t>
    </dgm:pt>
    <dgm:pt modelId="{59242373-FA59-4A9C-91DF-D24A40E874B2}" type="sibTrans" cxnId="{1CA68D96-A87D-4BC4-A361-797ABAB47168}">
      <dgm:prSet/>
      <dgm:spPr>
        <a:solidFill>
          <a:srgbClr val="6381A5"/>
        </a:solidFill>
      </dgm:spPr>
      <dgm:t>
        <a:bodyPr/>
        <a:lstStyle/>
        <a:p>
          <a:endParaRPr lang="en-US"/>
        </a:p>
      </dgm:t>
    </dgm:pt>
    <dgm:pt modelId="{0EABF1D0-420B-4A1B-929F-2B5B94E5C756}">
      <dgm:prSet phldrT="[Text]" custT="1"/>
      <dgm:spPr>
        <a:gradFill rotWithShape="0">
          <a:gsLst>
            <a:gs pos="0">
              <a:srgbClr val="FFFF00"/>
            </a:gs>
            <a:gs pos="100000">
              <a:schemeClr val="bg1"/>
            </a:gs>
          </a:gsLst>
          <a:lin ang="14400000" scaled="0"/>
        </a:gradFill>
        <a:scene3d>
          <a:camera prst="orthographicFront"/>
          <a:lightRig rig="threePt" dir="t">
            <a:rot lat="0" lon="0" rev="7500000"/>
          </a:lightRig>
        </a:scene3d>
        <a:sp3d prstMaterial="matte">
          <a:bevelT w="127000" h="25400" prst="softRound"/>
        </a:sp3d>
      </dgm:spPr>
      <dgm:t>
        <a:bodyPr/>
        <a:lstStyle/>
        <a:p>
          <a:pPr marL="0" indent="0"/>
          <a:endParaRPr lang="en-US" sz="900" b="1" dirty="0">
            <a:solidFill>
              <a:srgbClr val="464847"/>
            </a:solidFill>
          </a:endParaRPr>
        </a:p>
      </dgm:t>
    </dgm:pt>
    <dgm:pt modelId="{1E23450B-3DE6-4F15-828A-F99FC43FFF14}" type="parTrans" cxnId="{04FA9072-E83B-48C0-B85D-CFB48261BE79}">
      <dgm:prSet/>
      <dgm:spPr/>
      <dgm:t>
        <a:bodyPr/>
        <a:lstStyle/>
        <a:p>
          <a:endParaRPr lang="en-US"/>
        </a:p>
      </dgm:t>
    </dgm:pt>
    <dgm:pt modelId="{BFAF02D5-B27F-4F5B-A065-F5B6DC6B85A7}" type="sibTrans" cxnId="{04FA9072-E83B-48C0-B85D-CFB48261BE79}">
      <dgm:prSet/>
      <dgm:spPr>
        <a:solidFill>
          <a:srgbClr val="FFFF99"/>
        </a:solidFill>
      </dgm:spPr>
      <dgm:t>
        <a:bodyPr/>
        <a:lstStyle/>
        <a:p>
          <a:endParaRPr lang="en-US"/>
        </a:p>
      </dgm:t>
    </dgm:pt>
    <dgm:pt modelId="{1C206A96-CCC4-4785-95B9-52F16986F24E}" type="pres">
      <dgm:prSet presAssocID="{E9B47098-AC44-4CA6-B665-FF411761F03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95004E9-D820-4357-A902-A9BF302DE566}" type="pres">
      <dgm:prSet presAssocID="{5E13B28A-D0BD-4D25-8CB0-970B4A8D2499}" presName="gear1" presStyleLbl="node1" presStyleIdx="0" presStyleCnt="3" custLinFactNeighborX="6818" custLinFactNeighborY="106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78727-4DAB-4F7B-9F87-FEA7A58A6E6E}" type="pres">
      <dgm:prSet presAssocID="{5E13B28A-D0BD-4D25-8CB0-970B4A8D2499}" presName="gear1srcNode" presStyleLbl="node1" presStyleIdx="0" presStyleCnt="3"/>
      <dgm:spPr/>
      <dgm:t>
        <a:bodyPr/>
        <a:lstStyle/>
        <a:p>
          <a:endParaRPr lang="en-US"/>
        </a:p>
      </dgm:t>
    </dgm:pt>
    <dgm:pt modelId="{335E020B-7389-4C17-95B3-3E0771F0377A}" type="pres">
      <dgm:prSet presAssocID="{5E13B28A-D0BD-4D25-8CB0-970B4A8D2499}" presName="gear1dstNode" presStyleLbl="node1" presStyleIdx="0" presStyleCnt="3"/>
      <dgm:spPr/>
      <dgm:t>
        <a:bodyPr/>
        <a:lstStyle/>
        <a:p>
          <a:endParaRPr lang="en-US"/>
        </a:p>
      </dgm:t>
    </dgm:pt>
    <dgm:pt modelId="{D2DF767E-5D33-4C58-BC7A-315ACF585225}" type="pres">
      <dgm:prSet presAssocID="{0EABF1D0-420B-4A1B-929F-2B5B94E5C756}" presName="gear2" presStyleLbl="node1" presStyleIdx="1" presStyleCnt="3" custLinFactNeighborX="2587" custLinFactNeighborY="-2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441CC-F1AF-43BA-865A-23778736BE41}" type="pres">
      <dgm:prSet presAssocID="{0EABF1D0-420B-4A1B-929F-2B5B94E5C756}" presName="gear2srcNode" presStyleLbl="node1" presStyleIdx="1" presStyleCnt="3"/>
      <dgm:spPr/>
      <dgm:t>
        <a:bodyPr/>
        <a:lstStyle/>
        <a:p>
          <a:endParaRPr lang="en-US"/>
        </a:p>
      </dgm:t>
    </dgm:pt>
    <dgm:pt modelId="{14BB4211-73AE-48D6-B8DA-646C98F62C17}" type="pres">
      <dgm:prSet presAssocID="{0EABF1D0-420B-4A1B-929F-2B5B94E5C756}" presName="gear2dstNode" presStyleLbl="node1" presStyleIdx="1" presStyleCnt="3"/>
      <dgm:spPr/>
      <dgm:t>
        <a:bodyPr/>
        <a:lstStyle/>
        <a:p>
          <a:endParaRPr lang="en-US"/>
        </a:p>
      </dgm:t>
    </dgm:pt>
    <dgm:pt modelId="{2C3897E6-76BA-4F5B-A2B7-BFA67C14C178}" type="pres">
      <dgm:prSet presAssocID="{D9C8BA97-2C09-4D3A-8A73-C8BCE588C843}" presName="gear3" presStyleLbl="node1" presStyleIdx="2" presStyleCnt="3" custLinFactNeighborX="4789" custLinFactNeighborY="-1996"/>
      <dgm:spPr/>
      <dgm:t>
        <a:bodyPr/>
        <a:lstStyle/>
        <a:p>
          <a:endParaRPr lang="en-US"/>
        </a:p>
      </dgm:t>
    </dgm:pt>
    <dgm:pt modelId="{18842CEB-1D9A-4D9A-8992-2ACAB8B1BC3C}" type="pres">
      <dgm:prSet presAssocID="{D9C8BA97-2C09-4D3A-8A73-C8BCE588C84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502A4-6F50-463C-993F-5ADEFDBE7A26}" type="pres">
      <dgm:prSet presAssocID="{D9C8BA97-2C09-4D3A-8A73-C8BCE588C843}" presName="gear3srcNode" presStyleLbl="node1" presStyleIdx="2" presStyleCnt="3"/>
      <dgm:spPr/>
      <dgm:t>
        <a:bodyPr/>
        <a:lstStyle/>
        <a:p>
          <a:endParaRPr lang="en-US"/>
        </a:p>
      </dgm:t>
    </dgm:pt>
    <dgm:pt modelId="{F4670BF0-DC27-40A1-91E2-9AE1D17B0694}" type="pres">
      <dgm:prSet presAssocID="{D9C8BA97-2C09-4D3A-8A73-C8BCE588C843}" presName="gear3dstNode" presStyleLbl="node1" presStyleIdx="2" presStyleCnt="3"/>
      <dgm:spPr/>
      <dgm:t>
        <a:bodyPr/>
        <a:lstStyle/>
        <a:p>
          <a:endParaRPr lang="en-US"/>
        </a:p>
      </dgm:t>
    </dgm:pt>
    <dgm:pt modelId="{FB21C4AD-F190-4E61-ACBE-56F9C662B00E}" type="pres">
      <dgm:prSet presAssocID="{A379E246-8BD3-4D00-BC90-2A70B65AC7F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A4709AF-0F4C-40DE-AC70-7DF3C8879551}" type="pres">
      <dgm:prSet presAssocID="{BFAF02D5-B27F-4F5B-A065-F5B6DC6B85A7}" presName="connector2" presStyleLbl="sibTrans2D1" presStyleIdx="1" presStyleCnt="3" custLinFactNeighborX="-4494" custLinFactNeighborY="4494"/>
      <dgm:spPr/>
      <dgm:t>
        <a:bodyPr/>
        <a:lstStyle/>
        <a:p>
          <a:endParaRPr lang="en-US"/>
        </a:p>
      </dgm:t>
    </dgm:pt>
    <dgm:pt modelId="{0A77AFE2-9ED7-4774-969F-042E50A9D38C}" type="pres">
      <dgm:prSet presAssocID="{59242373-FA59-4A9C-91DF-D24A40E874B2}" presName="connector3" presStyleLbl="sibTrans2D1" presStyleIdx="2" presStyleCnt="3" custLinFactNeighborX="4168" custLinFactNeighborY="-8337"/>
      <dgm:spPr/>
      <dgm:t>
        <a:bodyPr/>
        <a:lstStyle/>
        <a:p>
          <a:endParaRPr lang="en-US"/>
        </a:p>
      </dgm:t>
    </dgm:pt>
  </dgm:ptLst>
  <dgm:cxnLst>
    <dgm:cxn modelId="{26F76DAE-BDC8-4189-A3F0-3F77CEEB42E1}" type="presOf" srcId="{59242373-FA59-4A9C-91DF-D24A40E874B2}" destId="{0A77AFE2-9ED7-4774-969F-042E50A9D38C}" srcOrd="0" destOrd="0" presId="urn:microsoft.com/office/officeart/2005/8/layout/gear1"/>
    <dgm:cxn modelId="{928A3E84-68E5-4682-8C03-8A53055BF649}" type="presOf" srcId="{5E13B28A-D0BD-4D25-8CB0-970B4A8D2499}" destId="{335E020B-7389-4C17-95B3-3E0771F0377A}" srcOrd="2" destOrd="0" presId="urn:microsoft.com/office/officeart/2005/8/layout/gear1"/>
    <dgm:cxn modelId="{69CA72FF-A830-48EB-92C2-1741F7F81053}" srcId="{E9B47098-AC44-4CA6-B665-FF411761F038}" destId="{5E13B28A-D0BD-4D25-8CB0-970B4A8D2499}" srcOrd="0" destOrd="0" parTransId="{5AFA1BAE-18C1-4CDC-A340-C4BECD5C4EC9}" sibTransId="{A379E246-8BD3-4D00-BC90-2A70B65AC7FA}"/>
    <dgm:cxn modelId="{04FA9072-E83B-48C0-B85D-CFB48261BE79}" srcId="{E9B47098-AC44-4CA6-B665-FF411761F038}" destId="{0EABF1D0-420B-4A1B-929F-2B5B94E5C756}" srcOrd="1" destOrd="0" parTransId="{1E23450B-3DE6-4F15-828A-F99FC43FFF14}" sibTransId="{BFAF02D5-B27F-4F5B-A065-F5B6DC6B85A7}"/>
    <dgm:cxn modelId="{241CCE1C-162D-44CE-98B9-C5270CCD1387}" type="presOf" srcId="{A379E246-8BD3-4D00-BC90-2A70B65AC7FA}" destId="{FB21C4AD-F190-4E61-ACBE-56F9C662B00E}" srcOrd="0" destOrd="0" presId="urn:microsoft.com/office/officeart/2005/8/layout/gear1"/>
    <dgm:cxn modelId="{C297A7B4-D91D-4BAC-AD06-C1BC4D37FEAB}" type="presOf" srcId="{0EABF1D0-420B-4A1B-929F-2B5B94E5C756}" destId="{D2DF767E-5D33-4C58-BC7A-315ACF585225}" srcOrd="0" destOrd="0" presId="urn:microsoft.com/office/officeart/2005/8/layout/gear1"/>
    <dgm:cxn modelId="{4DB68410-7FC9-4999-AC81-C9F59BDAAE5F}" type="presOf" srcId="{BFAF02D5-B27F-4F5B-A065-F5B6DC6B85A7}" destId="{CA4709AF-0F4C-40DE-AC70-7DF3C8879551}" srcOrd="0" destOrd="0" presId="urn:microsoft.com/office/officeart/2005/8/layout/gear1"/>
    <dgm:cxn modelId="{9CB0DE0E-0307-47FB-BCAE-B0B7016EDB5A}" type="presOf" srcId="{5E13B28A-D0BD-4D25-8CB0-970B4A8D2499}" destId="{595004E9-D820-4357-A902-A9BF302DE566}" srcOrd="0" destOrd="0" presId="urn:microsoft.com/office/officeart/2005/8/layout/gear1"/>
    <dgm:cxn modelId="{1C3D4333-2C53-4899-85A4-258E6901A397}" type="presOf" srcId="{E9B47098-AC44-4CA6-B665-FF411761F038}" destId="{1C206A96-CCC4-4785-95B9-52F16986F24E}" srcOrd="0" destOrd="0" presId="urn:microsoft.com/office/officeart/2005/8/layout/gear1"/>
    <dgm:cxn modelId="{596A5FEE-5DD8-4AF9-B673-6BAE1E36C741}" type="presOf" srcId="{D9C8BA97-2C09-4D3A-8A73-C8BCE588C843}" destId="{18842CEB-1D9A-4D9A-8992-2ACAB8B1BC3C}" srcOrd="1" destOrd="0" presId="urn:microsoft.com/office/officeart/2005/8/layout/gear1"/>
    <dgm:cxn modelId="{3E0AAD4F-77EA-4DB0-81A2-FAD9F7774E1F}" type="presOf" srcId="{D9C8BA97-2C09-4D3A-8A73-C8BCE588C843}" destId="{F4670BF0-DC27-40A1-91E2-9AE1D17B0694}" srcOrd="3" destOrd="0" presId="urn:microsoft.com/office/officeart/2005/8/layout/gear1"/>
    <dgm:cxn modelId="{EEE72952-A0FB-4F41-8D6C-21373BB7B4C9}" type="presOf" srcId="{D9C8BA97-2C09-4D3A-8A73-C8BCE588C843}" destId="{572502A4-6F50-463C-993F-5ADEFDBE7A26}" srcOrd="2" destOrd="0" presId="urn:microsoft.com/office/officeart/2005/8/layout/gear1"/>
    <dgm:cxn modelId="{1CA68D96-A87D-4BC4-A361-797ABAB47168}" srcId="{E9B47098-AC44-4CA6-B665-FF411761F038}" destId="{D9C8BA97-2C09-4D3A-8A73-C8BCE588C843}" srcOrd="2" destOrd="0" parTransId="{C15B3389-3F7E-4E03-9FB2-FA3E51F8B5DD}" sibTransId="{59242373-FA59-4A9C-91DF-D24A40E874B2}"/>
    <dgm:cxn modelId="{C415C5CA-5CE6-4EF7-9250-7267CD2316B4}" type="presOf" srcId="{0EABF1D0-420B-4A1B-929F-2B5B94E5C756}" destId="{14BB4211-73AE-48D6-B8DA-646C98F62C17}" srcOrd="2" destOrd="0" presId="urn:microsoft.com/office/officeart/2005/8/layout/gear1"/>
    <dgm:cxn modelId="{204CAE58-87F1-46A8-96D5-119852676191}" type="presOf" srcId="{5E13B28A-D0BD-4D25-8CB0-970B4A8D2499}" destId="{60978727-4DAB-4F7B-9F87-FEA7A58A6E6E}" srcOrd="1" destOrd="0" presId="urn:microsoft.com/office/officeart/2005/8/layout/gear1"/>
    <dgm:cxn modelId="{EE1602B0-0975-4E1E-BCCE-CD10E954E9A8}" type="presOf" srcId="{0EABF1D0-420B-4A1B-929F-2B5B94E5C756}" destId="{E2B441CC-F1AF-43BA-865A-23778736BE41}" srcOrd="1" destOrd="0" presId="urn:microsoft.com/office/officeart/2005/8/layout/gear1"/>
    <dgm:cxn modelId="{269D7A45-E96E-4ABE-AA0F-BEA8A87B11C2}" type="presOf" srcId="{D9C8BA97-2C09-4D3A-8A73-C8BCE588C843}" destId="{2C3897E6-76BA-4F5B-A2B7-BFA67C14C178}" srcOrd="0" destOrd="0" presId="urn:microsoft.com/office/officeart/2005/8/layout/gear1"/>
    <dgm:cxn modelId="{762E792B-4928-4537-9CB1-7CAB34EE745C}" type="presParOf" srcId="{1C206A96-CCC4-4785-95B9-52F16986F24E}" destId="{595004E9-D820-4357-A902-A9BF302DE566}" srcOrd="0" destOrd="0" presId="urn:microsoft.com/office/officeart/2005/8/layout/gear1"/>
    <dgm:cxn modelId="{C583A4F2-9621-4081-9134-B8E068AF19BC}" type="presParOf" srcId="{1C206A96-CCC4-4785-95B9-52F16986F24E}" destId="{60978727-4DAB-4F7B-9F87-FEA7A58A6E6E}" srcOrd="1" destOrd="0" presId="urn:microsoft.com/office/officeart/2005/8/layout/gear1"/>
    <dgm:cxn modelId="{B1E1CD90-D093-4936-B27E-FBDCC1D6C65B}" type="presParOf" srcId="{1C206A96-CCC4-4785-95B9-52F16986F24E}" destId="{335E020B-7389-4C17-95B3-3E0771F0377A}" srcOrd="2" destOrd="0" presId="urn:microsoft.com/office/officeart/2005/8/layout/gear1"/>
    <dgm:cxn modelId="{A5499DC7-0042-428F-8395-95C73A513E0E}" type="presParOf" srcId="{1C206A96-CCC4-4785-95B9-52F16986F24E}" destId="{D2DF767E-5D33-4C58-BC7A-315ACF585225}" srcOrd="3" destOrd="0" presId="urn:microsoft.com/office/officeart/2005/8/layout/gear1"/>
    <dgm:cxn modelId="{02794897-4EF8-4A91-AA65-E177AA2C9BF4}" type="presParOf" srcId="{1C206A96-CCC4-4785-95B9-52F16986F24E}" destId="{E2B441CC-F1AF-43BA-865A-23778736BE41}" srcOrd="4" destOrd="0" presId="urn:microsoft.com/office/officeart/2005/8/layout/gear1"/>
    <dgm:cxn modelId="{193377BA-EB49-4665-B2A9-7AA980FB67D8}" type="presParOf" srcId="{1C206A96-CCC4-4785-95B9-52F16986F24E}" destId="{14BB4211-73AE-48D6-B8DA-646C98F62C17}" srcOrd="5" destOrd="0" presId="urn:microsoft.com/office/officeart/2005/8/layout/gear1"/>
    <dgm:cxn modelId="{D434FF93-6385-46EC-BC96-4FC6F1F1D181}" type="presParOf" srcId="{1C206A96-CCC4-4785-95B9-52F16986F24E}" destId="{2C3897E6-76BA-4F5B-A2B7-BFA67C14C178}" srcOrd="6" destOrd="0" presId="urn:microsoft.com/office/officeart/2005/8/layout/gear1"/>
    <dgm:cxn modelId="{EF2D4E9C-F0DB-4254-9CF0-1A3FCF240E63}" type="presParOf" srcId="{1C206A96-CCC4-4785-95B9-52F16986F24E}" destId="{18842CEB-1D9A-4D9A-8992-2ACAB8B1BC3C}" srcOrd="7" destOrd="0" presId="urn:microsoft.com/office/officeart/2005/8/layout/gear1"/>
    <dgm:cxn modelId="{38F75218-CC7B-4718-8CF4-DCECE1549ACC}" type="presParOf" srcId="{1C206A96-CCC4-4785-95B9-52F16986F24E}" destId="{572502A4-6F50-463C-993F-5ADEFDBE7A26}" srcOrd="8" destOrd="0" presId="urn:microsoft.com/office/officeart/2005/8/layout/gear1"/>
    <dgm:cxn modelId="{13468BC4-F791-43A4-82D1-D70A28B0FDD1}" type="presParOf" srcId="{1C206A96-CCC4-4785-95B9-52F16986F24E}" destId="{F4670BF0-DC27-40A1-91E2-9AE1D17B0694}" srcOrd="9" destOrd="0" presId="urn:microsoft.com/office/officeart/2005/8/layout/gear1"/>
    <dgm:cxn modelId="{32DA1054-D152-4EED-8C55-23420C2362FB}" type="presParOf" srcId="{1C206A96-CCC4-4785-95B9-52F16986F24E}" destId="{FB21C4AD-F190-4E61-ACBE-56F9C662B00E}" srcOrd="10" destOrd="0" presId="urn:microsoft.com/office/officeart/2005/8/layout/gear1"/>
    <dgm:cxn modelId="{0644FED4-D0D3-4CFC-AD56-41984C8634F0}" type="presParOf" srcId="{1C206A96-CCC4-4785-95B9-52F16986F24E}" destId="{CA4709AF-0F4C-40DE-AC70-7DF3C8879551}" srcOrd="11" destOrd="0" presId="urn:microsoft.com/office/officeart/2005/8/layout/gear1"/>
    <dgm:cxn modelId="{AC5AF0C2-A437-48C3-A864-1555C941D1F6}" type="presParOf" srcId="{1C206A96-CCC4-4785-95B9-52F16986F24E}" destId="{0A77AFE2-9ED7-4774-969F-042E50A9D38C}" srcOrd="12" destOrd="0" presId="urn:microsoft.com/office/officeart/2005/8/layout/gear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/>
                <a:sym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/>
                <a:sym typeface="Times"/>
              </a:defRPr>
            </a:lvl1pPr>
          </a:lstStyle>
          <a:p>
            <a:pPr>
              <a:defRPr/>
            </a:pPr>
            <a:fld id="{13DF9E86-20AA-4B02-AAC6-1683209C1785}" type="datetimeFigureOut">
              <a:rPr lang="en-US"/>
              <a:pPr>
                <a:defRPr/>
              </a:pPr>
              <a:t>8/16/2010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/>
                <a:sym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"/>
                <a:sym typeface="Times"/>
              </a:defRPr>
            </a:lvl1pPr>
          </a:lstStyle>
          <a:p>
            <a:pPr>
              <a:defRPr/>
            </a:pPr>
            <a:fld id="{D564D287-3358-4834-B2F0-85FE53B25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6" charset="0"/>
                <a:ea typeface="ヒラギノ角ゴ ProN W3" pitchFamily="-106" charset="-128"/>
                <a:cs typeface="+mn-cs"/>
                <a:sym typeface="Times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6" charset="0"/>
                <a:ea typeface="ヒラギノ角ゴ ProN W3" pitchFamily="-106" charset="-128"/>
                <a:cs typeface="+mn-cs"/>
                <a:sym typeface="Times" pitchFamily="-106" charset="0"/>
              </a:defRPr>
            </a:lvl1pPr>
          </a:lstStyle>
          <a:p>
            <a:pPr>
              <a:defRPr/>
            </a:pPr>
            <a:fld id="{CC6B3135-58A1-4464-9488-5291A44EA73E}" type="datetime1">
              <a:rPr lang="en-US"/>
              <a:pPr>
                <a:defRPr/>
              </a:pPr>
              <a:t>8/16/2010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6" charset="0"/>
                <a:ea typeface="ヒラギノ角ゴ ProN W3" pitchFamily="-106" charset="-128"/>
                <a:cs typeface="+mn-cs"/>
                <a:sym typeface="Times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6" charset="0"/>
                <a:ea typeface="ヒラギノ角ゴ ProN W3" pitchFamily="-106" charset="-128"/>
                <a:cs typeface="+mn-cs"/>
                <a:sym typeface="Times" pitchFamily="-106" charset="0"/>
              </a:defRPr>
            </a:lvl1pPr>
          </a:lstStyle>
          <a:p>
            <a:pPr>
              <a:defRPr/>
            </a:pPr>
            <a:fld id="{5655B32A-B39D-473F-A189-7368FC096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mhayesphotos/4113454839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flickr.com/photos/teesha/4424703259/" TargetMode="External"/><Relationship Id="rId5" Type="http://schemas.openxmlformats.org/officeDocument/2006/relationships/hyperlink" Target="http://www.flickr.com/photos/aresauburnphotos/3024630428/" TargetMode="External"/><Relationship Id="rId4" Type="http://schemas.openxmlformats.org/officeDocument/2006/relationships/hyperlink" Target="http://www.flickr.com/photos/aforum/3028457508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1F1E80-DF66-4B53-BEEB-594052677AD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 fontAlgn="auto">
              <a:spcAft>
                <a:spcPts val="0"/>
              </a:spcAft>
              <a:defRPr/>
            </a:pPr>
            <a:endParaRPr lang="en-US" dirty="0" smtClean="0">
              <a:ea typeface="ＭＳ Ｐゴシック" charset="-128"/>
            </a:endParaRPr>
          </a:p>
          <a:p>
            <a:pPr>
              <a:defRPr/>
            </a:pPr>
            <a:endParaRPr lang="en-US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344FA1-ABCF-46F0-B213-11DA7C79619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0" dirty="0" smtClean="0">
                <a:ea typeface="ＭＳ Ｐゴシック" charset="-128"/>
              </a:rPr>
              <a:t>This chart shows a steady state comparison of  Requester X and a Page 1 Requester (Requester Y)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0" dirty="0" smtClean="0">
                <a:ea typeface="ＭＳ Ｐゴシック" charset="-128"/>
              </a:rPr>
              <a:t>Most people assume that a “Page 1” Requester like Requester Y would get faster turnaround time.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a typeface="ＭＳ Ｐゴシック" charset="-128"/>
              </a:rPr>
              <a:t>Requester Y pays slightly more, been in the system much longer.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a typeface="ＭＳ Ｐゴシック" charset="-128"/>
              </a:rPr>
              <a:t>Requester Y does roughly the same amount of work as Requester X (some months higher, some lower)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a typeface="ＭＳ Ｐゴシック" charset="-128"/>
              </a:rPr>
              <a:t>Requester Y is consistently on Page 1.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a typeface="ＭＳ Ｐゴシック" charset="-128"/>
              </a:rPr>
              <a:t>While Requester X is on page 2 or higher.  Almost never on page 1. 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ea typeface="ＭＳ Ｐゴシック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ＭＳ Ｐゴシック" charset="-128"/>
              </a:rPr>
              <a:t>Many people assume that you have to be on page 1 to get Workers’ attention</a:t>
            </a:r>
            <a:r>
              <a:rPr lang="en-US" baseline="0" dirty="0" smtClean="0">
                <a:ea typeface="ＭＳ Ｐゴシック" charset="-128"/>
              </a:rPr>
              <a:t> – maybe at first, but not in steady-state.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baseline="0" dirty="0" smtClean="0">
                <a:ea typeface="ＭＳ Ｐゴシック" charset="-128"/>
              </a:rPr>
              <a:t>Reputation and alternative discovery aren’t immediately visible in our catalog, but they’re visible to Workers</a:t>
            </a:r>
            <a:endParaRPr lang="en-US" b="1" dirty="0" smtClean="0">
              <a:ea typeface="ＭＳ Ｐゴシック" charset="-128"/>
            </a:endParaRPr>
          </a:p>
          <a:p>
            <a:pPr>
              <a:defRPr/>
            </a:pPr>
            <a:endParaRPr lang="en-US" dirty="0" smtClean="0">
              <a:ea typeface="ＭＳ Ｐゴシック" charset="-128"/>
            </a:endParaRP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The experience of these 2 Requesters is driven not by what page they’re on, but reputation.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Requester X adjudicates FAST and consistently.  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Once Workers buy in, the reputation spreads quickly 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	</a:t>
            </a:r>
            <a:r>
              <a:rPr lang="en-US" dirty="0" err="1" smtClean="0">
                <a:ea typeface="ＭＳ Ｐゴシック" charset="-128"/>
              </a:rPr>
              <a:t>TurkerNation</a:t>
            </a:r>
            <a:r>
              <a:rPr lang="en-US" dirty="0" smtClean="0">
                <a:ea typeface="ＭＳ Ｐゴシック" charset="-128"/>
              </a:rPr>
              <a:t>, </a:t>
            </a:r>
            <a:r>
              <a:rPr lang="en-US" dirty="0" err="1" smtClean="0">
                <a:ea typeface="ＭＳ Ｐゴシック" charset="-128"/>
              </a:rPr>
              <a:t>mTurk</a:t>
            </a:r>
            <a:r>
              <a:rPr lang="en-US" dirty="0" smtClean="0">
                <a:ea typeface="ＭＳ Ｐゴシック" charset="-128"/>
              </a:rPr>
              <a:t> Forum (reputation, karma, etc)</a:t>
            </a:r>
          </a:p>
          <a:p>
            <a:pPr>
              <a:defRPr/>
            </a:pPr>
            <a:endParaRPr lang="en-US" dirty="0" smtClean="0">
              <a:ea typeface="ＭＳ Ｐゴシック" charset="-128"/>
            </a:endParaRPr>
          </a:p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E6DD4-62CC-4201-B128-5B289C3F610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z="900" dirty="0" smtClean="0"/>
          </a:p>
          <a:p>
            <a:pPr>
              <a:lnSpc>
                <a:spcPct val="90000"/>
              </a:lnSpc>
            </a:pPr>
            <a:endParaRPr lang="en-US" sz="600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9606D3-44CF-4D95-8355-9065AD808C36}" type="slidenum">
              <a:rPr lang="en-US" smtClean="0">
                <a:latin typeface="Times"/>
                <a:ea typeface="ヒラギノ角ゴ ProN W3"/>
                <a:cs typeface="ヒラギノ角ゴ ProN W3"/>
                <a:sym typeface="Times"/>
              </a:rPr>
              <a:pPr/>
              <a:t>12</a:t>
            </a:fld>
            <a:endParaRPr lang="en-US" smtClean="0">
              <a:latin typeface="Times"/>
              <a:ea typeface="ヒラギノ角ゴ ProN W3"/>
              <a:cs typeface="ヒラギノ角ゴ ProN W3"/>
              <a:sym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BC8287-BF13-479B-963B-C06D6539096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BC8287-BF13-479B-963B-C06D6539096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7D53AA-D190-4407-B14F-018F06898DA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FC92B6-3A77-4303-B10F-EC09278247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A99DAC-311C-4C6B-B237-CA672B0732A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ea typeface="ＭＳ Ｐゴシック" charset="-128"/>
              </a:rPr>
              <a:t>Your algorithm might be to ask multiple Workers the same question and use matching to validate the answer.  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There have been many papers written about this approach.  This works well when there is a limited set of answer choices for Workers to choose from.</a:t>
            </a:r>
          </a:p>
          <a:p>
            <a:pPr>
              <a:defRPr/>
            </a:pPr>
            <a:endParaRPr lang="en-US" dirty="0" smtClean="0">
              <a:ea typeface="ＭＳ Ｐゴシック" charset="-128"/>
            </a:endParaRP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We asked people to decide whether images are “</a:t>
            </a:r>
            <a:r>
              <a:rPr lang="en-US" dirty="0" err="1" smtClean="0">
                <a:ea typeface="ＭＳ Ｐゴシック" charset="-128"/>
              </a:rPr>
              <a:t>risque</a:t>
            </a:r>
            <a:r>
              <a:rPr lang="en-US" dirty="0" smtClean="0">
                <a:ea typeface="ＭＳ Ｐゴシック" charset="-128"/>
              </a:rPr>
              <a:t>”: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rPr>
              <a:t>	More nudity then you'd see in a PG-13 movie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rPr>
              <a:t>	Naked female breasts on person old enough to walk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rPr>
              <a:t>	Naked buttocks or genitalia on person old enough to walk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/>
              </a:rPr>
              <a:t>	Fully or partially clothed but in a seductive or sexually suggestive pose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Our</a:t>
            </a:r>
            <a:r>
              <a:rPr lang="en-US" baseline="0" dirty="0" smtClean="0">
                <a:ea typeface="ＭＳ Ｐゴシック" charset="-128"/>
              </a:rPr>
              <a:t> test data was evenly divided between 4 categories: </a:t>
            </a:r>
            <a:r>
              <a:rPr lang="en-US" dirty="0" smtClean="0">
                <a:ea typeface="ＭＳ Ｐゴシック" charset="-128"/>
              </a:rPr>
              <a:t>“No people”, “Fully clothed people”, “PG/beach</a:t>
            </a:r>
            <a:r>
              <a:rPr lang="en-US" baseline="0" dirty="0" smtClean="0">
                <a:ea typeface="ＭＳ Ｐゴシック" charset="-128"/>
              </a:rPr>
              <a:t> skin”, and </a:t>
            </a:r>
            <a:r>
              <a:rPr lang="en-US" dirty="0" smtClean="0">
                <a:ea typeface="ＭＳ Ｐゴシック" charset="-128"/>
              </a:rPr>
              <a:t>“nudity”.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Plurality of 10, 1000 answers back from Workers within 9 minutes.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Of the answers 92% were correct.    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What is interesting about these is that </a:t>
            </a:r>
            <a:r>
              <a:rPr lang="en-US" b="1" dirty="0" smtClean="0">
                <a:ea typeface="ＭＳ Ｐゴシック" charset="-128"/>
              </a:rPr>
              <a:t>MOST (94%) of the non-matching answers</a:t>
            </a:r>
            <a:r>
              <a:rPr lang="en-US" dirty="0" smtClean="0">
                <a:ea typeface="ＭＳ Ｐゴシック" charset="-128"/>
              </a:rPr>
              <a:t> were</a:t>
            </a:r>
            <a:r>
              <a:rPr lang="en-US" baseline="0" dirty="0" smtClean="0">
                <a:ea typeface="ＭＳ Ｐゴシック" charset="-128"/>
              </a:rPr>
              <a:t> workers </a:t>
            </a:r>
            <a:r>
              <a:rPr lang="en-US" baseline="0" dirty="0" err="1" smtClean="0">
                <a:ea typeface="ＭＳ Ｐゴシック" charset="-128"/>
              </a:rPr>
              <a:t>miscategorizing</a:t>
            </a:r>
            <a:r>
              <a:rPr lang="en-US" baseline="0" dirty="0" smtClean="0">
                <a:ea typeface="ＭＳ Ｐゴシック" charset="-128"/>
              </a:rPr>
              <a:t> “PG” as “</a:t>
            </a:r>
            <a:r>
              <a:rPr lang="en-US" baseline="0" dirty="0" err="1" smtClean="0">
                <a:ea typeface="ＭＳ Ｐゴシック" charset="-128"/>
              </a:rPr>
              <a:t>risque</a:t>
            </a:r>
            <a:r>
              <a:rPr lang="en-US" baseline="0" dirty="0" smtClean="0">
                <a:ea typeface="ＭＳ Ｐゴシック" charset="-128"/>
              </a:rPr>
              <a:t>”.</a:t>
            </a:r>
          </a:p>
          <a:p>
            <a:pPr>
              <a:defRPr/>
            </a:pPr>
            <a:endParaRPr lang="en-US" dirty="0" smtClean="0">
              <a:ea typeface="ＭＳ Ｐゴシック" charset="-128"/>
            </a:endParaRP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I’m sure you’ll be able to guess which of these pictures is in the “gray”</a:t>
            </a:r>
          </a:p>
          <a:p>
            <a:pPr>
              <a:defRPr/>
            </a:pPr>
            <a:endParaRPr lang="en-US" dirty="0" smtClean="0">
              <a:ea typeface="ＭＳ Ｐゴシック" charset="-128"/>
            </a:endParaRP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If agreement doesn’t happen, what’s your first reaction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“These aren’t good Workers – reject and block”  or “just ask another 10”  -- </a:t>
            </a:r>
          </a:p>
          <a:p>
            <a:pPr>
              <a:defRPr/>
            </a:pPr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hlinkClick r:id="rId3"/>
              </a:rPr>
              <a:t>http://www.flickr.com/photos/mhayesphotos/4113454839/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http://www.flickr.com/photos/aforum/3028457508/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http://www.flickr.com/photos/aresauburnphotos/3024630428/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http://www.flickr.com/photos/teesha/4424703259/</a:t>
            </a:r>
            <a:endParaRPr lang="en-US" dirty="0" smtClean="0"/>
          </a:p>
          <a:p>
            <a:pPr>
              <a:defRPr/>
            </a:pPr>
            <a:endParaRPr lang="en-US" dirty="0" smtClean="0">
              <a:ea typeface="ＭＳ Ｐゴシック" charset="-128"/>
            </a:endParaRPr>
          </a:p>
          <a:p>
            <a:pPr>
              <a:defRPr/>
            </a:pPr>
            <a:endParaRPr lang="en-US" dirty="0" smtClean="0">
              <a:ea typeface="ＭＳ Ｐゴシック" charset="-128"/>
            </a:endParaRP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    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CC3574-F2B3-4DA7-BE4B-160DFE3055F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3D9E22-359F-43F7-9777-BD557545829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C4BCE9-FCD4-4F76-BF40-6E9A55458B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C4BCE9-FCD4-4F76-BF40-6E9A55458B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 fontAlgn="auto">
              <a:spcAft>
                <a:spcPts val="0"/>
              </a:spcAft>
              <a:defRPr/>
            </a:pPr>
            <a:endParaRPr lang="en-US" dirty="0" smtClean="0">
              <a:ea typeface="ＭＳ Ｐゴシック" charset="-128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ea typeface="ＭＳ Ｐゴシック" charset="-128"/>
              </a:rPr>
              <a:t>Here is the work turnaround time for a Requester on the system.   You’ll notice some big swings in turnaround time from Jan thru April.  During these swings they were adjusting their approval/rejection policies. But you’ll notice that once these get established in</a:t>
            </a:r>
            <a:r>
              <a:rPr lang="en-US" baseline="0" dirty="0" smtClean="0">
                <a:ea typeface="ＭＳ Ｐゴシック" charset="-128"/>
              </a:rPr>
              <a:t> May</a:t>
            </a:r>
            <a:r>
              <a:rPr lang="en-US" dirty="0" smtClean="0">
                <a:ea typeface="ＭＳ Ｐゴシック" charset="-128"/>
              </a:rPr>
              <a:t> timeframe, they start to see very good response times.  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>
              <a:ea typeface="ＭＳ Ｐゴシック" charset="-128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ea typeface="ＭＳ Ｐゴシック" charset="-128"/>
              </a:rPr>
              <a:t>In fact they are consistently under 6 minutes starting in June. 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>
              <a:ea typeface="ＭＳ Ｐゴシック" charset="-128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ea typeface="ＭＳ Ｐゴシック" charset="-128"/>
              </a:rPr>
              <a:t>How did they build such loyalty?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ea typeface="ＭＳ Ｐゴシック" charset="-128"/>
              </a:rPr>
              <a:t>They paid quickly and consistently.  …  Let’s look at Workers </a:t>
            </a:r>
            <a:r>
              <a:rPr lang="en-US" dirty="0" smtClean="0">
                <a:ea typeface="ＭＳ Ｐゴシック" charset="-128"/>
              </a:rPr>
              <a:t>comments posted during</a:t>
            </a:r>
            <a:r>
              <a:rPr lang="en-US" baseline="0" dirty="0" smtClean="0">
                <a:ea typeface="ＭＳ Ｐゴシック" charset="-128"/>
              </a:rPr>
              <a:t> this timeframe</a:t>
            </a:r>
            <a:r>
              <a:rPr lang="en-US" dirty="0" smtClean="0">
                <a:ea typeface="ＭＳ Ｐゴシック" charset="-128"/>
              </a:rPr>
              <a:t>…</a:t>
            </a:r>
            <a:endParaRPr lang="en-US" dirty="0" smtClean="0">
              <a:ea typeface="ＭＳ Ｐゴシック" charset="-128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dirty="0" smtClean="0">
              <a:ea typeface="ＭＳ Ｐゴシック" charset="-128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D0D3B8-28EC-4ADC-9A0F-FE67EFD7EA6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E47911"/>
                </a:solidFill>
              </a:defRPr>
            </a:lvl1pPr>
          </a:lstStyle>
          <a:p>
            <a:r>
              <a:rPr lang="en-US" dirty="0" smtClean="0">
                <a:sym typeface="Helvetica 55 Roman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4B9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4791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06900"/>
            <a:ext cx="7772400" cy="1362075"/>
          </a:xfrm>
        </p:spPr>
        <p:txBody>
          <a:bodyPr anchor="t"/>
          <a:lstStyle>
            <a:lvl1pPr algn="l">
              <a:defRPr sz="2400" b="1" cap="all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55 Roman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7772400" cy="410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55 Roman"/>
              </a:rPr>
              <a:t>Click to edit Master text styles</a:t>
            </a:r>
          </a:p>
          <a:p>
            <a:pPr lvl="1"/>
            <a:r>
              <a:rPr lang="en-US" smtClean="0">
                <a:sym typeface="Helvetica 35 Thin"/>
              </a:rPr>
              <a:t>Second level</a:t>
            </a:r>
          </a:p>
          <a:p>
            <a:pPr lvl="2"/>
            <a:r>
              <a:rPr lang="en-US" smtClean="0">
                <a:sym typeface="Helvetica 35 Thin"/>
              </a:rPr>
              <a:t>Third level</a:t>
            </a:r>
          </a:p>
          <a:p>
            <a:pPr lvl="3"/>
            <a:r>
              <a:rPr lang="en-US" smtClean="0">
                <a:sym typeface="Helvetica 35 Thin"/>
              </a:rPr>
              <a:t>Fourth level</a:t>
            </a:r>
          </a:p>
          <a:p>
            <a:pPr lvl="4"/>
            <a:r>
              <a:rPr lang="en-US" smtClean="0">
                <a:sym typeface="Helvetica 35 Thin"/>
              </a:rPr>
              <a:t>Fifth level</a:t>
            </a:r>
          </a:p>
        </p:txBody>
      </p:sp>
      <p:sp>
        <p:nvSpPr>
          <p:cNvPr id="19" name="Rectangle 20"/>
          <p:cNvSpPr>
            <a:spLocks noChangeArrowheads="1"/>
          </p:cNvSpPr>
          <p:nvPr userDrawn="1"/>
        </p:nvSpPr>
        <p:spPr bwMode="auto">
          <a:xfrm>
            <a:off x="6362700" y="6372225"/>
            <a:ext cx="27813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Helvetica 55 Roman" pitchFamily="-106" charset="0"/>
                <a:ea typeface="ヒラギノ角ゴ ProN W3" pitchFamily="-106" charset="-128"/>
                <a:cs typeface="+mn-cs"/>
                <a:sym typeface="Times" pitchFamily="-106" charset="0"/>
              </a:rPr>
              <a:t>© 2009 Amazon.com, Inc. or its Affiliates. </a:t>
            </a:r>
          </a:p>
        </p:txBody>
      </p:sp>
      <p:pic>
        <p:nvPicPr>
          <p:cNvPr id="1029" name="Picture 22" descr="logo.gif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69863" y="6327775"/>
            <a:ext cx="24288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20" descr="bottomBar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602456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47911"/>
          </a:solidFill>
          <a:latin typeface="Helvetica"/>
          <a:ea typeface="+mj-ea"/>
          <a:cs typeface="Helvetica"/>
          <a:sym typeface="Helvetica 55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47911"/>
          </a:solidFill>
          <a:latin typeface="Helvetica"/>
          <a:ea typeface="ヒラギノ角ゴ ProN W3" charset="-128"/>
          <a:cs typeface="Helvetica"/>
          <a:sym typeface="Helvetica 55 Roman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47911"/>
          </a:solidFill>
          <a:latin typeface="Helvetica"/>
          <a:ea typeface="ヒラギノ角ゴ ProN W3" charset="-128"/>
          <a:cs typeface="Helvetica"/>
          <a:sym typeface="Helvetica 55 Roman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47911"/>
          </a:solidFill>
          <a:latin typeface="Helvetica"/>
          <a:ea typeface="ヒラギノ角ゴ ProN W3" charset="-128"/>
          <a:cs typeface="Helvetica"/>
          <a:sym typeface="Helvetica 55 Roman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47911"/>
          </a:solidFill>
          <a:latin typeface="Helvetica"/>
          <a:ea typeface="ヒラギノ角ゴ ProN W3" charset="-128"/>
          <a:cs typeface="Helvetica"/>
          <a:sym typeface="Helvetica 55 Roman"/>
        </a:defRPr>
      </a:lvl5pPr>
      <a:lvl6pPr marL="496888" algn="l" rtl="0" fontAlgn="base">
        <a:spcBef>
          <a:spcPct val="0"/>
        </a:spcBef>
        <a:spcAft>
          <a:spcPct val="0"/>
        </a:spcAft>
        <a:defRPr sz="2800">
          <a:solidFill>
            <a:srgbClr val="00662E"/>
          </a:solidFill>
          <a:latin typeface="Helvetica 55 Roman" charset="0"/>
          <a:ea typeface="ヒラギノ角ゴ ProN W3" charset="-128"/>
          <a:cs typeface="ヒラギノ角ゴ ProN W3" charset="-128"/>
          <a:sym typeface="Helvetica 55 Roman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2800">
          <a:solidFill>
            <a:srgbClr val="00662E"/>
          </a:solidFill>
          <a:latin typeface="Helvetica 55 Roman" charset="0"/>
          <a:ea typeface="ヒラギノ角ゴ ProN W3" charset="-128"/>
          <a:cs typeface="ヒラギノ角ゴ ProN W3" charset="-128"/>
          <a:sym typeface="Helvetica 55 Roman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2800">
          <a:solidFill>
            <a:srgbClr val="00662E"/>
          </a:solidFill>
          <a:latin typeface="Helvetica 55 Roman" charset="0"/>
          <a:ea typeface="ヒラギノ角ゴ ProN W3" charset="-128"/>
          <a:cs typeface="ヒラギノ角ゴ ProN W3" charset="-128"/>
          <a:sym typeface="Helvetica 55 Roman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2800">
          <a:solidFill>
            <a:srgbClr val="00662E"/>
          </a:solidFill>
          <a:latin typeface="Helvetica 55 Roman" charset="0"/>
          <a:ea typeface="ヒラギノ角ゴ ProN W3" charset="-128"/>
          <a:cs typeface="ヒラギノ角ゴ ProN W3" charset="-128"/>
          <a:sym typeface="Helvetica 55 Roman" charset="0"/>
        </a:defRPr>
      </a:lvl9pPr>
    </p:titleStyle>
    <p:bodyStyle>
      <a:lvl1pPr marL="382588" indent="-382588" algn="l" rtl="0" eaLnBrk="0" fontAlgn="base" hangingPunct="0">
        <a:spcBef>
          <a:spcPts val="300"/>
        </a:spcBef>
        <a:spcAft>
          <a:spcPct val="0"/>
        </a:spcAft>
        <a:buClr>
          <a:srgbClr val="E99923"/>
        </a:buClr>
        <a:buSzPct val="100000"/>
        <a:buFont typeface="Wingdings" pitchFamily="2" charset="2"/>
        <a:buChar char="§"/>
        <a:defRPr sz="2400">
          <a:solidFill>
            <a:srgbClr val="004B91"/>
          </a:solidFill>
          <a:latin typeface="Helvetica"/>
          <a:ea typeface="+mn-ea"/>
          <a:cs typeface="Helvetica"/>
          <a:sym typeface="Helvetica 55 Roman"/>
        </a:defRPr>
      </a:lvl1pPr>
      <a:lvl2pPr marL="731838" indent="-285750" algn="l" rtl="0" eaLnBrk="0" fontAlgn="base" hangingPunct="0">
        <a:spcBef>
          <a:spcPts val="300"/>
        </a:spcBef>
        <a:spcAft>
          <a:spcPct val="0"/>
        </a:spcAft>
        <a:buSzPct val="100000"/>
        <a:buFont typeface="Helvetica 35 Thin"/>
        <a:buChar char="–"/>
        <a:defRPr sz="2200">
          <a:solidFill>
            <a:srgbClr val="0D0D0D"/>
          </a:solidFill>
          <a:latin typeface="Helvetica 35 Thin" charset="0"/>
          <a:ea typeface="+mn-ea"/>
          <a:cs typeface="+mn-cs"/>
          <a:sym typeface="Helvetica 35 Thin"/>
        </a:defRPr>
      </a:lvl2pPr>
      <a:lvl3pPr marL="1131888" indent="-228600" algn="l" rtl="0" eaLnBrk="0" fontAlgn="base" hangingPunct="0">
        <a:spcBef>
          <a:spcPts val="300"/>
        </a:spcBef>
        <a:spcAft>
          <a:spcPct val="0"/>
        </a:spcAft>
        <a:buSzPct val="100000"/>
        <a:buFont typeface="Helvetica 35 Thin"/>
        <a:buChar char="•"/>
        <a:defRPr sz="2200">
          <a:solidFill>
            <a:srgbClr val="262626"/>
          </a:solidFill>
          <a:latin typeface="Helvetica 35 Thin" charset="0"/>
          <a:ea typeface="+mn-ea"/>
          <a:cs typeface="+mn-cs"/>
          <a:sym typeface="Helvetica 35 Thin"/>
        </a:defRPr>
      </a:lvl3pPr>
      <a:lvl4pPr marL="1589088" indent="-228600" algn="l" rtl="0" eaLnBrk="0" fontAlgn="base" hangingPunct="0">
        <a:spcBef>
          <a:spcPts val="300"/>
        </a:spcBef>
        <a:spcAft>
          <a:spcPct val="0"/>
        </a:spcAft>
        <a:buSzPct val="100000"/>
        <a:buFont typeface="Helvetica 35 Thin"/>
        <a:buChar char="–"/>
        <a:defRPr sz="2000">
          <a:solidFill>
            <a:srgbClr val="404040"/>
          </a:solidFill>
          <a:latin typeface="Helvetica 35 Thin" charset="0"/>
          <a:ea typeface="+mn-ea"/>
          <a:cs typeface="+mn-cs"/>
          <a:sym typeface="Helvetica 35 Thin"/>
        </a:defRPr>
      </a:lvl4pPr>
      <a:lvl5pPr marL="2046288" indent="-228600" algn="l" rtl="0" eaLnBrk="0" fontAlgn="base" hangingPunct="0">
        <a:spcBef>
          <a:spcPts val="300"/>
        </a:spcBef>
        <a:spcAft>
          <a:spcPct val="0"/>
        </a:spcAft>
        <a:buSzPct val="100000"/>
        <a:buFont typeface="Helvetica 35 Thin"/>
        <a:buChar char="»"/>
        <a:defRPr sz="2000">
          <a:solidFill>
            <a:srgbClr val="595959"/>
          </a:solidFill>
          <a:latin typeface="Helvetica 35 Thin" charset="0"/>
          <a:ea typeface="+mn-ea"/>
          <a:cs typeface="+mn-cs"/>
          <a:sym typeface="Helvetica 35 Thin"/>
        </a:defRPr>
      </a:lvl5pPr>
      <a:lvl6pPr marL="2503488" indent="-228600" algn="l" rtl="0" fontAlgn="base">
        <a:spcBef>
          <a:spcPts val="300"/>
        </a:spcBef>
        <a:spcAft>
          <a:spcPct val="0"/>
        </a:spcAft>
        <a:buSzPct val="100000"/>
        <a:buFont typeface="Helvetica 35 Thin" charset="0"/>
        <a:buChar char="»"/>
        <a:defRPr sz="1400">
          <a:solidFill>
            <a:srgbClr val="464847"/>
          </a:solidFill>
          <a:latin typeface="Helvetica 35 Thin" charset="0"/>
          <a:ea typeface="+mn-ea"/>
          <a:cs typeface="+mn-cs"/>
          <a:sym typeface="Helvetica 35 Thin" charset="0"/>
        </a:defRPr>
      </a:lvl6pPr>
      <a:lvl7pPr marL="2960688" indent="-228600" algn="l" rtl="0" fontAlgn="base">
        <a:spcBef>
          <a:spcPts val="300"/>
        </a:spcBef>
        <a:spcAft>
          <a:spcPct val="0"/>
        </a:spcAft>
        <a:buSzPct val="100000"/>
        <a:buFont typeface="Helvetica 35 Thin" charset="0"/>
        <a:buChar char="»"/>
        <a:defRPr sz="1400">
          <a:solidFill>
            <a:srgbClr val="464847"/>
          </a:solidFill>
          <a:latin typeface="Helvetica 35 Thin" charset="0"/>
          <a:ea typeface="+mn-ea"/>
          <a:cs typeface="+mn-cs"/>
          <a:sym typeface="Helvetica 35 Thin" charset="0"/>
        </a:defRPr>
      </a:lvl7pPr>
      <a:lvl8pPr marL="3417888" indent="-228600" algn="l" rtl="0" fontAlgn="base">
        <a:spcBef>
          <a:spcPts val="300"/>
        </a:spcBef>
        <a:spcAft>
          <a:spcPct val="0"/>
        </a:spcAft>
        <a:buSzPct val="100000"/>
        <a:buFont typeface="Helvetica 35 Thin" charset="0"/>
        <a:buChar char="»"/>
        <a:defRPr sz="1400">
          <a:solidFill>
            <a:srgbClr val="464847"/>
          </a:solidFill>
          <a:latin typeface="Helvetica 35 Thin" charset="0"/>
          <a:ea typeface="+mn-ea"/>
          <a:cs typeface="+mn-cs"/>
          <a:sym typeface="Helvetica 35 Thin" charset="0"/>
        </a:defRPr>
      </a:lvl8pPr>
      <a:lvl9pPr marL="3875088" indent="-228600" algn="l" rtl="0" fontAlgn="base">
        <a:spcBef>
          <a:spcPts val="300"/>
        </a:spcBef>
        <a:spcAft>
          <a:spcPct val="0"/>
        </a:spcAft>
        <a:buSzPct val="100000"/>
        <a:buFont typeface="Helvetica 35 Thin" charset="0"/>
        <a:buChar char="»"/>
        <a:defRPr sz="1400">
          <a:solidFill>
            <a:srgbClr val="464847"/>
          </a:solidFill>
          <a:latin typeface="Helvetica 35 Thin" charset="0"/>
          <a:ea typeface="+mn-ea"/>
          <a:cs typeface="+mn-cs"/>
          <a:sym typeface="Helvetica 35 Thi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Insights into Mechanical Turk</a:t>
            </a:r>
            <a:br>
              <a:rPr lang="en-US" dirty="0" smtClean="0"/>
            </a:br>
            <a:r>
              <a:rPr lang="en-US" dirty="0" smtClean="0"/>
              <a:t>(or, “Mistakes Requesters Make”)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Adam D. Bradley</a:t>
            </a:r>
          </a:p>
          <a:p>
            <a:r>
              <a:rPr lang="en-US" smtClean="0"/>
              <a:t>abradley@amazon.com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Turnaround time for Requester X’s HITs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873172" y="1391194"/>
          <a:ext cx="8032432" cy="433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4" name="Oval Callout 4"/>
          <p:cNvSpPr>
            <a:spLocks noChangeArrowheads="1"/>
          </p:cNvSpPr>
          <p:nvPr/>
        </p:nvSpPr>
        <p:spPr bwMode="auto">
          <a:xfrm>
            <a:off x="571500" y="685800"/>
            <a:ext cx="2536825" cy="1050925"/>
          </a:xfrm>
          <a:prstGeom prst="wedgeEllipseCallout">
            <a:avLst>
              <a:gd name="adj1" fmla="val -17685"/>
              <a:gd name="adj2" fmla="val 62500"/>
            </a:avLst>
          </a:prstGeom>
          <a:solidFill>
            <a:srgbClr val="BBE0E3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600"/>
              <a:t>Anyone try out these HITs.</a:t>
            </a:r>
          </a:p>
        </p:txBody>
      </p:sp>
      <p:sp>
        <p:nvSpPr>
          <p:cNvPr id="10245" name="Oval Callout 6"/>
          <p:cNvSpPr>
            <a:spLocks noChangeArrowheads="1"/>
          </p:cNvSpPr>
          <p:nvPr/>
        </p:nvSpPr>
        <p:spPr bwMode="auto">
          <a:xfrm>
            <a:off x="3527425" y="741363"/>
            <a:ext cx="3265488" cy="153511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BBE0E3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Helvetica 55 Roman"/>
              </a:rPr>
              <a:t>I stopped doing these HITS since  the rejection rate has increased tremendously compared to the initial stage </a:t>
            </a:r>
          </a:p>
        </p:txBody>
      </p:sp>
      <p:sp>
        <p:nvSpPr>
          <p:cNvPr id="10246" name="Oval Callout 7"/>
          <p:cNvSpPr>
            <a:spLocks noChangeArrowheads="1"/>
          </p:cNvSpPr>
          <p:nvPr/>
        </p:nvSpPr>
        <p:spPr bwMode="auto">
          <a:xfrm>
            <a:off x="1066800" y="4413250"/>
            <a:ext cx="3060700" cy="1543050"/>
          </a:xfrm>
          <a:prstGeom prst="wedgeEllipseCallout">
            <a:avLst>
              <a:gd name="adj1" fmla="val 19579"/>
              <a:gd name="adj2" fmla="val -73620"/>
            </a:avLst>
          </a:prstGeom>
          <a:solidFill>
            <a:srgbClr val="BBE0E3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200">
                <a:latin typeface="Helvetica 55 Roman"/>
              </a:rPr>
              <a:t>I have done about 700 with 5 rejects …. </a:t>
            </a:r>
            <a:br>
              <a:rPr lang="en-US" sz="1200">
                <a:latin typeface="Helvetica 55 Roman"/>
              </a:rPr>
            </a:br>
            <a:r>
              <a:rPr lang="en-US" sz="1200">
                <a:latin typeface="Helvetica 55 Roman"/>
              </a:rPr>
              <a:t>Honestly I feel like my rejects have come from being tired and selecting the wrong answer</a:t>
            </a:r>
          </a:p>
        </p:txBody>
      </p:sp>
      <p:sp>
        <p:nvSpPr>
          <p:cNvPr id="10247" name="Oval Callout 8"/>
          <p:cNvSpPr>
            <a:spLocks noChangeArrowheads="1"/>
          </p:cNvSpPr>
          <p:nvPr/>
        </p:nvSpPr>
        <p:spPr bwMode="auto">
          <a:xfrm>
            <a:off x="4284663" y="2820988"/>
            <a:ext cx="2220912" cy="78422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BBE0E3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/>
              <a:t>thanks, for telling me about these.</a:t>
            </a:r>
            <a:endParaRPr lang="en-US" sz="1400">
              <a:ea typeface="ヒラギノ明朝 ProN W3"/>
              <a:cs typeface="ヒラギノ明朝 ProN W3"/>
            </a:endParaRPr>
          </a:p>
        </p:txBody>
      </p:sp>
      <p:sp>
        <p:nvSpPr>
          <p:cNvPr id="10248" name="Oval Callout 9"/>
          <p:cNvSpPr>
            <a:spLocks noChangeArrowheads="1"/>
          </p:cNvSpPr>
          <p:nvPr/>
        </p:nvSpPr>
        <p:spPr bwMode="auto">
          <a:xfrm>
            <a:off x="5526088" y="3565525"/>
            <a:ext cx="1631950" cy="966788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BBE0E3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/>
              <a:t>I found my new favorite HIT</a:t>
            </a:r>
            <a:endParaRPr lang="en-US" sz="1400">
              <a:ea typeface="ヒラギノ明朝 ProN W3"/>
              <a:cs typeface="ヒラギノ明朝 ProN W3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Turnaround Time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442912" y="781049"/>
          <a:ext cx="8258176" cy="529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6381A5"/>
                </a:solidFill>
              </a:rPr>
              <a:t>Optimizing For Best Results</a:t>
            </a:r>
          </a:p>
        </p:txBody>
      </p:sp>
      <p:grpSp>
        <p:nvGrpSpPr>
          <p:cNvPr id="12291" name="Group 5"/>
          <p:cNvGrpSpPr>
            <a:grpSpLocks/>
          </p:cNvGrpSpPr>
          <p:nvPr/>
        </p:nvGrpSpPr>
        <p:grpSpPr bwMode="auto">
          <a:xfrm>
            <a:off x="1976438" y="1284288"/>
            <a:ext cx="3986212" cy="4032250"/>
            <a:chOff x="4714874" y="443500"/>
            <a:chExt cx="4143375" cy="4191000"/>
          </a:xfrm>
        </p:grpSpPr>
        <p:graphicFrame>
          <p:nvGraphicFramePr>
            <p:cNvPr id="7" name="Diagram 6"/>
            <p:cNvGraphicFramePr/>
            <p:nvPr/>
          </p:nvGraphicFramePr>
          <p:xfrm>
            <a:off x="4714874" y="443500"/>
            <a:ext cx="4143375" cy="4191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293" name="TextBox 7"/>
            <p:cNvSpPr txBox="1">
              <a:spLocks noChangeArrowheads="1"/>
            </p:cNvSpPr>
            <p:nvPr/>
          </p:nvSpPr>
          <p:spPr bwMode="auto">
            <a:xfrm>
              <a:off x="5429362" y="2476300"/>
              <a:ext cx="1414127" cy="319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rgbClr val="464847"/>
                  </a:solidFill>
                  <a:latin typeface="Helvetica 55 Roman"/>
                </a:rPr>
                <a:t>Speed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By the way – We’re Hiring!</a:t>
            </a:r>
          </a:p>
        </p:txBody>
      </p:sp>
      <p:sp>
        <p:nvSpPr>
          <p:cNvPr id="1331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turk-jobs@amazon.com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1331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abradley@amazon.com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Mechanical Turk?</a:t>
            </a:r>
          </a:p>
        </p:txBody>
      </p:sp>
      <p:sp>
        <p:nvSpPr>
          <p:cNvPr id="4" name="AutoShape 32"/>
          <p:cNvSpPr>
            <a:spLocks/>
          </p:cNvSpPr>
          <p:nvPr/>
        </p:nvSpPr>
        <p:spPr bwMode="auto">
          <a:xfrm>
            <a:off x="1233488" y="2978150"/>
            <a:ext cx="6602412" cy="1238250"/>
          </a:xfrm>
          <a:prstGeom prst="roundRect">
            <a:avLst>
              <a:gd name="adj" fmla="val 14157"/>
            </a:avLst>
          </a:prstGeom>
          <a:gradFill rotWithShape="0">
            <a:gsLst>
              <a:gs pos="0">
                <a:schemeClr val="bg1"/>
              </a:gs>
              <a:gs pos="100000">
                <a:srgbClr val="FACA1B"/>
              </a:gs>
            </a:gsLst>
            <a:lin ang="5400000" scaled="1"/>
          </a:gradFill>
          <a:ln w="12700">
            <a:solidFill>
              <a:srgbClr val="E99923"/>
            </a:solidFill>
            <a:round/>
            <a:headEnd/>
            <a:tailEnd/>
          </a:ln>
          <a:effectLst>
            <a:outerShdw dist="12700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latin typeface="Times" pitchFamily="-106" charset="0"/>
              <a:ea typeface="ヒラギノ明朝 ProN W3" pitchFamily="-106" charset="-128"/>
              <a:cs typeface="+mn-cs"/>
              <a:sym typeface="Times" pitchFamily="-106" charset="0"/>
            </a:endParaRPr>
          </a:p>
        </p:txBody>
      </p:sp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1244600" y="3082925"/>
            <a:ext cx="6718300" cy="1285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132080" bIns="50800"/>
          <a:lstStyle/>
          <a:p>
            <a:pPr algn="ctr">
              <a:defRPr/>
            </a:pPr>
            <a:r>
              <a:rPr lang="en-US" sz="2800" b="1" kern="0">
                <a:solidFill>
                  <a:srgbClr val="464847"/>
                </a:solidFill>
                <a:latin typeface="Helvetica"/>
                <a:ea typeface="+mj-ea"/>
                <a:cs typeface="Helvetica"/>
                <a:sym typeface="Helvetica 75 Bold"/>
              </a:rPr>
              <a:t>Amazon Mechanical Turk is a marketplace for work. </a:t>
            </a:r>
            <a:endParaRPr lang="en-US" sz="2800" b="1" kern="0" dirty="0">
              <a:solidFill>
                <a:srgbClr val="E47911"/>
              </a:solidFill>
              <a:latin typeface="Helvetica"/>
              <a:ea typeface="ヒラギノ角ゴ ProN W6"/>
              <a:cs typeface="ヒラギノ角ゴ ProN W6"/>
              <a:sym typeface="Helvetica 75 Bold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05763" cy="1071563"/>
          </a:xfrm>
        </p:spPr>
        <p:txBody>
          <a:bodyPr/>
          <a:lstStyle/>
          <a:p>
            <a:r>
              <a:rPr lang="en-US" dirty="0" smtClean="0"/>
              <a:t>Feedback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Mechanical Turk provides a set of primitives </a:t>
            </a:r>
          </a:p>
          <a:p>
            <a:pPr lvl="2"/>
            <a:r>
              <a:rPr lang="en-US" dirty="0" smtClean="0"/>
              <a:t>HIT properties (reward, instructions, requirements)</a:t>
            </a:r>
          </a:p>
          <a:p>
            <a:pPr lvl="2"/>
            <a:r>
              <a:rPr lang="en-US" dirty="0" smtClean="0">
                <a:latin typeface="Helvetica 35 Thin"/>
              </a:rPr>
              <a:t>Assignment can be approved or rejected</a:t>
            </a:r>
          </a:p>
          <a:p>
            <a:pPr lvl="2"/>
            <a:r>
              <a:rPr lang="en-US" dirty="0" smtClean="0">
                <a:latin typeface="Helvetica 35 Thin"/>
              </a:rPr>
              <a:t>Worker can be </a:t>
            </a:r>
            <a:r>
              <a:rPr lang="en-US" dirty="0" err="1" smtClean="0">
                <a:latin typeface="Helvetica 35 Thin"/>
              </a:rPr>
              <a:t>bonused</a:t>
            </a:r>
            <a:endParaRPr lang="en-US" dirty="0" smtClean="0">
              <a:latin typeface="Helvetica 35 Thin"/>
            </a:endParaRPr>
          </a:p>
          <a:p>
            <a:pPr lvl="2"/>
            <a:r>
              <a:rPr lang="en-US" dirty="0" smtClean="0">
                <a:latin typeface="Helvetica 35 Thin"/>
              </a:rPr>
              <a:t>Worker can be blocked</a:t>
            </a:r>
          </a:p>
          <a:p>
            <a:pPr lvl="2"/>
            <a:r>
              <a:rPr lang="en-US" dirty="0" smtClean="0">
                <a:latin typeface="Helvetica 35 Thin"/>
              </a:rPr>
              <a:t>Qualification can be assigned or revoked</a:t>
            </a:r>
          </a:p>
          <a:p>
            <a:pPr lvl="2"/>
            <a:endParaRPr lang="en-US" dirty="0" smtClean="0">
              <a:latin typeface="Helvetica 35 Thin"/>
            </a:endParaRPr>
          </a:p>
          <a:p>
            <a:r>
              <a:rPr lang="en-US" dirty="0" smtClean="0"/>
              <a:t>You use these primitives to execute your “policies”</a:t>
            </a:r>
          </a:p>
          <a:p>
            <a:endParaRPr lang="en-US" dirty="0" smtClean="0"/>
          </a:p>
          <a:p>
            <a:r>
              <a:rPr lang="en-US" dirty="0" smtClean="0"/>
              <a:t>Your policies shape your Reputation</a:t>
            </a:r>
          </a:p>
          <a:p>
            <a:pPr lvl="1">
              <a:buFont typeface="Helvetica 35 Thin"/>
              <a:buNone/>
            </a:pPr>
            <a:endParaRPr lang="en-US" dirty="0" smtClean="0">
              <a:latin typeface="Helvetica 35 Thin"/>
            </a:endParaRPr>
          </a:p>
          <a:p>
            <a:pPr lvl="1"/>
            <a:endParaRPr lang="en-US" dirty="0" smtClean="0">
              <a:latin typeface="Helvetica 35 Thin"/>
            </a:endParaRPr>
          </a:p>
          <a:p>
            <a:pPr lvl="2"/>
            <a:endParaRPr lang="en-US" dirty="0" smtClean="0">
              <a:latin typeface="Helvetica 35 Thi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Law of Unintended Consequences is True</a:t>
            </a:r>
          </a:p>
        </p:txBody>
      </p: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488950" y="1158875"/>
            <a:ext cx="7981950" cy="4210050"/>
            <a:chOff x="489585" y="1451991"/>
            <a:chExt cx="7981950" cy="4210050"/>
          </a:xfrm>
        </p:grpSpPr>
        <p:pic>
          <p:nvPicPr>
            <p:cNvPr id="5124" name="Picture 3" descr="100 approval rate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9585" y="1451991"/>
              <a:ext cx="7981950" cy="421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5" name="Oval 4"/>
            <p:cNvSpPr>
              <a:spLocks noChangeArrowheads="1"/>
            </p:cNvSpPr>
            <p:nvPr/>
          </p:nvSpPr>
          <p:spPr bwMode="auto">
            <a:xfrm>
              <a:off x="1682496" y="3803904"/>
              <a:ext cx="3364992" cy="841248"/>
            </a:xfrm>
            <a:prstGeom prst="ellipse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ea typeface="ヒラギノ明朝 ProN W3"/>
                <a:cs typeface="ヒラギノ明朝 ProN W3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5588" y="842963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Plurality to the Rescue (?)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2588" y="2659063"/>
            <a:ext cx="38671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988" y="936625"/>
            <a:ext cx="2814637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99275" y="4076700"/>
            <a:ext cx="1855788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Plurality Diverges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4294967295"/>
          </p:nvPr>
        </p:nvSpPr>
        <p:spPr>
          <a:xfrm>
            <a:off x="653160" y="1066800"/>
            <a:ext cx="7772400" cy="4102100"/>
          </a:xfrm>
        </p:spPr>
        <p:txBody>
          <a:bodyPr/>
          <a:lstStyle/>
          <a:p>
            <a:r>
              <a:rPr lang="en-US" sz="3200" dirty="0" smtClean="0"/>
              <a:t>Possible Root Causes</a:t>
            </a:r>
          </a:p>
          <a:p>
            <a:endParaRPr lang="en-US" sz="3200" dirty="0" smtClean="0"/>
          </a:p>
          <a:p>
            <a:pPr lvl="1"/>
            <a:r>
              <a:rPr lang="en-US" sz="2800" dirty="0" smtClean="0">
                <a:latin typeface="Helvetica 35 Thin"/>
              </a:rPr>
              <a:t>Worker skills/training/knowledge</a:t>
            </a:r>
          </a:p>
          <a:p>
            <a:pPr lvl="1"/>
            <a:r>
              <a:rPr lang="en-US" sz="2800" dirty="0" smtClean="0">
                <a:latin typeface="Helvetica 35 Thin"/>
              </a:rPr>
              <a:t>Ergonomics</a:t>
            </a:r>
          </a:p>
          <a:p>
            <a:pPr lvl="1"/>
            <a:r>
              <a:rPr lang="en-US" sz="2800" dirty="0" smtClean="0">
                <a:latin typeface="Helvetica 35 Thin"/>
              </a:rPr>
              <a:t>Worker effort</a:t>
            </a:r>
          </a:p>
          <a:p>
            <a:pPr lvl="1"/>
            <a:r>
              <a:rPr lang="en-US" sz="2800" dirty="0" smtClean="0">
                <a:latin typeface="Helvetica 35 Thin"/>
              </a:rPr>
              <a:t>Ambiguity in the Instructions</a:t>
            </a:r>
          </a:p>
          <a:p>
            <a:pPr lvl="1"/>
            <a:r>
              <a:rPr lang="en-US" sz="2800" dirty="0" smtClean="0">
                <a:latin typeface="Helvetica 35 Thin"/>
              </a:rPr>
              <a:t>Ambiguity in the Data</a:t>
            </a:r>
          </a:p>
          <a:p>
            <a:pPr lvl="1"/>
            <a:endParaRPr lang="en-US" sz="2800" dirty="0" smtClean="0">
              <a:latin typeface="Helvetica 35 Thin"/>
            </a:endParaRPr>
          </a:p>
          <a:p>
            <a:pPr lvl="1"/>
            <a:endParaRPr lang="en-US" dirty="0" smtClean="0">
              <a:latin typeface="Helvetica 35 Thin"/>
            </a:endParaRPr>
          </a:p>
          <a:p>
            <a:pPr lvl="1"/>
            <a:endParaRPr lang="en-US" dirty="0" smtClean="0">
              <a:latin typeface="Helvetica 35 Thi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When Plurality Diverges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4294967295"/>
          </p:nvPr>
        </p:nvSpPr>
        <p:spPr>
          <a:xfrm>
            <a:off x="653160" y="1066800"/>
            <a:ext cx="7772400" cy="4102100"/>
          </a:xfrm>
        </p:spPr>
        <p:txBody>
          <a:bodyPr/>
          <a:lstStyle/>
          <a:p>
            <a:r>
              <a:rPr lang="en-US" sz="3200" dirty="0" smtClean="0"/>
              <a:t>Worker Quality and Worker History</a:t>
            </a:r>
          </a:p>
          <a:p>
            <a:endParaRPr lang="en-US" sz="3200" dirty="0" smtClean="0"/>
          </a:p>
          <a:p>
            <a:pPr lvl="1"/>
            <a:r>
              <a:rPr lang="en-US" sz="2800" dirty="0" smtClean="0">
                <a:latin typeface="Helvetica 35 Thin"/>
              </a:rPr>
              <a:t>1000 questions, 5 answers each </a:t>
            </a:r>
            <a:br>
              <a:rPr lang="en-US" sz="2800" dirty="0" smtClean="0">
                <a:latin typeface="Helvetica 35 Thin"/>
              </a:rPr>
            </a:br>
            <a:r>
              <a:rPr lang="en-US" sz="2800" dirty="0" smtClean="0">
                <a:latin typeface="Helvetica 35 Thin"/>
              </a:rPr>
              <a:t>  = 5000 independent answers</a:t>
            </a:r>
          </a:p>
          <a:p>
            <a:pPr lvl="1"/>
            <a:endParaRPr lang="en-US" sz="2800" dirty="0" smtClean="0">
              <a:latin typeface="Helvetica 35 Thin"/>
            </a:endParaRPr>
          </a:p>
          <a:p>
            <a:pPr lvl="1"/>
            <a:r>
              <a:rPr lang="en-US" sz="2800" dirty="0" smtClean="0">
                <a:latin typeface="Helvetica 35 Thin"/>
              </a:rPr>
              <a:t>5 Workers each answer 1000 questions</a:t>
            </a:r>
          </a:p>
          <a:p>
            <a:pPr lvl="1"/>
            <a:endParaRPr lang="en-US" sz="3000" dirty="0" smtClean="0">
              <a:latin typeface="Helvetica 35 Thin"/>
            </a:endParaRPr>
          </a:p>
          <a:p>
            <a:r>
              <a:rPr lang="en-US" sz="3000" dirty="0" smtClean="0">
                <a:latin typeface="Helvetica 35 Thin"/>
              </a:rPr>
              <a:t>See </a:t>
            </a:r>
            <a:r>
              <a:rPr lang="en-US" sz="3000" dirty="0" err="1" smtClean="0">
                <a:latin typeface="Helvetica 35 Thin"/>
              </a:rPr>
              <a:t>Ipeirotis</a:t>
            </a:r>
            <a:r>
              <a:rPr lang="en-US" sz="3000" dirty="0" smtClean="0">
                <a:latin typeface="Helvetica 35 Thin"/>
              </a:rPr>
              <a:t> </a:t>
            </a:r>
            <a:r>
              <a:rPr lang="en-US" sz="3000" i="1" dirty="0" smtClean="0">
                <a:latin typeface="Helvetica 35 Thin"/>
              </a:rPr>
              <a:t>et al</a:t>
            </a:r>
            <a:r>
              <a:rPr lang="en-US" sz="3000" dirty="0" smtClean="0">
                <a:latin typeface="Helvetica 35 Thin"/>
              </a:rPr>
              <a:t> in HCOMP 2010</a:t>
            </a:r>
          </a:p>
          <a:p>
            <a:pPr lvl="1"/>
            <a:endParaRPr lang="en-US" dirty="0" smtClean="0">
              <a:latin typeface="Helvetica 35 Thin"/>
            </a:endParaRPr>
          </a:p>
          <a:p>
            <a:pPr lvl="1"/>
            <a:endParaRPr lang="en-US" dirty="0" smtClean="0">
              <a:latin typeface="Helvetica 35 Thi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When Plurality Diverges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4294967295"/>
          </p:nvPr>
        </p:nvSpPr>
        <p:spPr>
          <a:xfrm>
            <a:off x="653160" y="1066800"/>
            <a:ext cx="7772400" cy="4102100"/>
          </a:xfrm>
        </p:spPr>
        <p:txBody>
          <a:bodyPr/>
          <a:lstStyle/>
          <a:p>
            <a:r>
              <a:rPr lang="en-US" sz="3200" dirty="0" smtClean="0"/>
              <a:t>Which Workers do you Trust?</a:t>
            </a:r>
          </a:p>
          <a:p>
            <a:pPr lvl="1"/>
            <a:endParaRPr lang="en-US" sz="3000" dirty="0" smtClean="0"/>
          </a:p>
          <a:p>
            <a:pPr lvl="1"/>
            <a:r>
              <a:rPr lang="en-US" sz="3000" dirty="0" smtClean="0"/>
              <a:t>“Gold Standard”, “Ground Truth”, “Trap”</a:t>
            </a:r>
          </a:p>
          <a:p>
            <a:pPr lvl="2"/>
            <a:r>
              <a:rPr lang="en-US" sz="3000" dirty="0" smtClean="0"/>
              <a:t>“Meaningful” Sample?</a:t>
            </a:r>
          </a:p>
          <a:p>
            <a:pPr lvl="1"/>
            <a:endParaRPr lang="en-US" sz="3000" dirty="0" smtClean="0"/>
          </a:p>
          <a:p>
            <a:pPr lvl="1"/>
            <a:r>
              <a:rPr lang="en-US" sz="3000" dirty="0" smtClean="0"/>
              <a:t>Approval History…?</a:t>
            </a:r>
          </a:p>
          <a:p>
            <a:pPr lvl="1"/>
            <a:endParaRPr lang="en-US" sz="3000" dirty="0" smtClean="0"/>
          </a:p>
          <a:p>
            <a:pPr lvl="1"/>
            <a:r>
              <a:rPr lang="en-US" sz="3000" dirty="0" smtClean="0"/>
              <a:t>Is “Trust” closed or open?</a:t>
            </a:r>
          </a:p>
          <a:p>
            <a:pPr lvl="1"/>
            <a:endParaRPr lang="en-US" sz="3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Turnaround time for Requester X’s HITs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873172" y="1391194"/>
          <a:ext cx="8032432" cy="433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8FC146"/>
      </a:accent1>
      <a:accent2>
        <a:srgbClr val="333399"/>
      </a:accent2>
      <a:accent3>
        <a:srgbClr val="FFFFFF"/>
      </a:accent3>
      <a:accent4>
        <a:srgbClr val="000000"/>
      </a:accent4>
      <a:accent5>
        <a:srgbClr val="C6DDB0"/>
      </a:accent5>
      <a:accent6>
        <a:srgbClr val="2D2D8A"/>
      </a:accent6>
      <a:hlink>
        <a:srgbClr val="8FC146"/>
      </a:hlink>
      <a:folHlink>
        <a:srgbClr val="99CC00"/>
      </a:folHlink>
    </a:clrScheme>
    <a:fontScheme name="1_Blank Presentation">
      <a:majorFont>
        <a:latin typeface="Helvetica 55 Roman"/>
        <a:ea typeface="ヒラギノ角ゴ ProN W3"/>
        <a:cs typeface="ヒラギノ角ゴ ProN W3"/>
      </a:majorFont>
      <a:minorFont>
        <a:latin typeface="Helvetica 55 Roman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N W3" charset="-128"/>
            <a:cs typeface="ヒラギノ明朝 ProN W3" charset="-128"/>
            <a:sym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ヒラギノ明朝 ProN W3" charset="-128"/>
            <a:cs typeface="ヒラギノ明朝 ProN W3" charset="-128"/>
            <a:sym typeface="Times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7D7AA301B8ED4F8C604933FCE09200" ma:contentTypeVersion="0" ma:contentTypeDescription="Create a new document." ma:contentTypeScope="" ma:versionID="d6194933c04cca3dacb023b34aebf5a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89B7680-36C9-4FB5-9DE4-78753F3C511B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679FD135-6A67-4A57-ADAC-AD5F2FD2B0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C95972E-CE1C-4939-807C-B4F6452E4B8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22FEA3E-72E3-4A2A-A1FE-D2CD101881F2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19730</TotalTime>
  <Pages>0</Pages>
  <Words>576</Words>
  <Characters>0</Characters>
  <Application>Microsoft Office PowerPoint</Application>
  <PresentationFormat>On-screen Show (4:3)</PresentationFormat>
  <Lines>0</Lines>
  <Paragraphs>122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1_Blank Presentation</vt:lpstr>
      <vt:lpstr>Insights into Mechanical Turk (or, “Mistakes Requesters Make”) </vt:lpstr>
      <vt:lpstr>What is Mechanical Turk?</vt:lpstr>
      <vt:lpstr>Feedback</vt:lpstr>
      <vt:lpstr>Law of Unintended Consequences is True</vt:lpstr>
      <vt:lpstr>Plurality to the Rescue (?)</vt:lpstr>
      <vt:lpstr>When Plurality Diverges</vt:lpstr>
      <vt:lpstr>When Plurality Diverges</vt:lpstr>
      <vt:lpstr>When Plurality Diverges</vt:lpstr>
      <vt:lpstr>Turnaround time for Requester X’s HITs</vt:lpstr>
      <vt:lpstr>Turnaround time for Requester X’s HITs</vt:lpstr>
      <vt:lpstr>Comparison of Turnaround Time</vt:lpstr>
      <vt:lpstr>Optimizing For Best Results</vt:lpstr>
      <vt:lpstr>By the way – We’re Hiring!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Mara Friedman</dc:creator>
  <cp:keywords/>
  <dc:description/>
  <cp:lastModifiedBy>sharonch</cp:lastModifiedBy>
  <cp:revision>557</cp:revision>
  <dcterms:created xsi:type="dcterms:W3CDTF">2009-09-18T20:30:59Z</dcterms:created>
  <dcterms:modified xsi:type="dcterms:W3CDTF">2010-08-16T18:48:28Z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