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3"/>
  </p:notesMasterIdLst>
  <p:sldIdLst>
    <p:sldId id="287" r:id="rId2"/>
    <p:sldId id="308" r:id="rId3"/>
    <p:sldId id="309" r:id="rId4"/>
    <p:sldId id="310" r:id="rId5"/>
    <p:sldId id="330" r:id="rId6"/>
    <p:sldId id="331" r:id="rId7"/>
    <p:sldId id="332" r:id="rId8"/>
    <p:sldId id="305" r:id="rId9"/>
    <p:sldId id="312" r:id="rId10"/>
    <p:sldId id="313" r:id="rId11"/>
    <p:sldId id="314" r:id="rId12"/>
    <p:sldId id="315" r:id="rId13"/>
    <p:sldId id="316" r:id="rId14"/>
    <p:sldId id="317" r:id="rId15"/>
    <p:sldId id="319" r:id="rId16"/>
    <p:sldId id="320" r:id="rId17"/>
    <p:sldId id="321" r:id="rId18"/>
    <p:sldId id="339" r:id="rId19"/>
    <p:sldId id="340" r:id="rId20"/>
    <p:sldId id="342" r:id="rId21"/>
    <p:sldId id="341" r:id="rId22"/>
    <p:sldId id="338" r:id="rId23"/>
    <p:sldId id="322" r:id="rId24"/>
    <p:sldId id="323" r:id="rId25"/>
    <p:sldId id="324" r:id="rId26"/>
    <p:sldId id="296" r:id="rId27"/>
    <p:sldId id="297" r:id="rId28"/>
    <p:sldId id="298" r:id="rId29"/>
    <p:sldId id="346" r:id="rId30"/>
    <p:sldId id="347" r:id="rId31"/>
    <p:sldId id="348" r:id="rId32"/>
    <p:sldId id="335" r:id="rId33"/>
    <p:sldId id="336" r:id="rId34"/>
    <p:sldId id="337" r:id="rId35"/>
    <p:sldId id="318" r:id="rId36"/>
    <p:sldId id="299" r:id="rId37"/>
    <p:sldId id="300" r:id="rId38"/>
    <p:sldId id="328" r:id="rId39"/>
    <p:sldId id="329" r:id="rId40"/>
    <p:sldId id="343" r:id="rId41"/>
    <p:sldId id="345" r:id="rId42"/>
    <p:sldId id="349" r:id="rId43"/>
    <p:sldId id="261" r:id="rId44"/>
    <p:sldId id="262" r:id="rId45"/>
    <p:sldId id="280" r:id="rId46"/>
    <p:sldId id="281" r:id="rId47"/>
    <p:sldId id="263" r:id="rId48"/>
    <p:sldId id="334" r:id="rId49"/>
    <p:sldId id="264" r:id="rId50"/>
    <p:sldId id="333" r:id="rId51"/>
    <p:sldId id="344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tableStyles" Target="tableStyles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theme" Target="theme/theme1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viewProps" Target="viewProp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6B8D6-7670-4747-A7B8-1BBA94CB7F60}" type="datetimeFigureOut">
              <a:rPr lang="en-US" smtClean="0"/>
              <a:pPr/>
              <a:t>7/23/10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C7371-22E5-1C47-915E-D1424DD09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4AB6A-AD4F-1440-9145-18B8D3AE843B}" type="slidenum">
              <a:rPr lang="en-US"/>
              <a:pPr/>
              <a:t>26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8E46-59E7-4D46-9003-F0813B00808B}" type="datetimeFigureOut">
              <a:rPr lang="en-US" smtClean="0"/>
              <a:pPr/>
              <a:t>7/23/10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C020-8D33-4945-86F1-1CE0425A6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8E46-59E7-4D46-9003-F0813B00808B}" type="datetimeFigureOut">
              <a:rPr lang="en-US" smtClean="0"/>
              <a:pPr/>
              <a:t>7/23/10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C020-8D33-4945-86F1-1CE0425A6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8E46-59E7-4D46-9003-F0813B00808B}" type="datetimeFigureOut">
              <a:rPr lang="en-US" smtClean="0"/>
              <a:pPr/>
              <a:t>7/23/10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C020-8D33-4945-86F1-1CE0425A6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8E46-59E7-4D46-9003-F0813B00808B}" type="datetimeFigureOut">
              <a:rPr lang="en-US" smtClean="0"/>
              <a:pPr/>
              <a:t>7/23/10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C020-8D33-4945-86F1-1CE0425A6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8E46-59E7-4D46-9003-F0813B00808B}" type="datetimeFigureOut">
              <a:rPr lang="en-US" smtClean="0"/>
              <a:pPr/>
              <a:t>7/23/10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C020-8D33-4945-86F1-1CE0425A6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8E46-59E7-4D46-9003-F0813B00808B}" type="datetimeFigureOut">
              <a:rPr lang="en-US" smtClean="0"/>
              <a:pPr/>
              <a:t>7/23/10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C020-8D33-4945-86F1-1CE0425A6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8E46-59E7-4D46-9003-F0813B00808B}" type="datetimeFigureOut">
              <a:rPr lang="en-US" smtClean="0"/>
              <a:pPr/>
              <a:t>7/23/10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C020-8D33-4945-86F1-1CE0425A6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8E46-59E7-4D46-9003-F0813B00808B}" type="datetimeFigureOut">
              <a:rPr lang="en-US" smtClean="0"/>
              <a:pPr/>
              <a:t>7/23/10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C020-8D33-4945-86F1-1CE0425A6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8E46-59E7-4D46-9003-F0813B00808B}" type="datetimeFigureOut">
              <a:rPr lang="en-US" smtClean="0"/>
              <a:pPr/>
              <a:t>7/23/10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C020-8D33-4945-86F1-1CE0425A6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8E46-59E7-4D46-9003-F0813B00808B}" type="datetimeFigureOut">
              <a:rPr lang="en-US" smtClean="0"/>
              <a:pPr/>
              <a:t>7/23/10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C020-8D33-4945-86F1-1CE0425A6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8E46-59E7-4D46-9003-F0813B00808B}" type="datetimeFigureOut">
              <a:rPr lang="en-US" smtClean="0"/>
              <a:pPr/>
              <a:t>7/23/10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C020-8D33-4945-86F1-1CE0425A6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08E46-59E7-4D46-9003-F0813B00808B}" type="datetimeFigureOut">
              <a:rPr lang="en-US" smtClean="0"/>
              <a:pPr/>
              <a:t>7/23/10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FC020-8D33-4945-86F1-1CE0425A6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ata.doloreslabs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4" Type="http://schemas.openxmlformats.org/officeDocument/2006/relationships/image" Target="../media/image5.png"/><Relationship Id="rId10" Type="http://schemas.openxmlformats.org/officeDocument/2006/relationships/image" Target="../media/image11.png"/><Relationship Id="rId5" Type="http://schemas.openxmlformats.org/officeDocument/2006/relationships/image" Target="../media/image6.png"/><Relationship Id="rId7" Type="http://schemas.openxmlformats.org/officeDocument/2006/relationships/image" Target="../media/image8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9" Type="http://schemas.openxmlformats.org/officeDocument/2006/relationships/image" Target="../media/image10.png"/><Relationship Id="rId3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9" Type="http://schemas.openxmlformats.org/officeDocument/2006/relationships/image" Target="../media/image21.png"/><Relationship Id="rId3" Type="http://schemas.openxmlformats.org/officeDocument/2006/relationships/image" Target="../media/image15.png"/><Relationship Id="rId6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77.gif"/><Relationship Id="rId4" Type="http://schemas.openxmlformats.org/officeDocument/2006/relationships/image" Target="../media/image67.gif"/><Relationship Id="rId7" Type="http://schemas.openxmlformats.org/officeDocument/2006/relationships/image" Target="../media/image70.jpeg"/><Relationship Id="rId11" Type="http://schemas.openxmlformats.org/officeDocument/2006/relationships/image" Target="../media/image7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6" Type="http://schemas.openxmlformats.org/officeDocument/2006/relationships/image" Target="../media/image79.jpeg"/><Relationship Id="rId8" Type="http://schemas.openxmlformats.org/officeDocument/2006/relationships/image" Target="../media/image71.gif"/><Relationship Id="rId13" Type="http://schemas.openxmlformats.org/officeDocument/2006/relationships/image" Target="../media/image76.gif"/><Relationship Id="rId10" Type="http://schemas.openxmlformats.org/officeDocument/2006/relationships/image" Target="../media/image73.jpeg"/><Relationship Id="rId5" Type="http://schemas.openxmlformats.org/officeDocument/2006/relationships/image" Target="../media/image68.gif"/><Relationship Id="rId15" Type="http://schemas.openxmlformats.org/officeDocument/2006/relationships/image" Target="../media/image78.gif"/><Relationship Id="rId12" Type="http://schemas.openxmlformats.org/officeDocument/2006/relationships/image" Target="../media/image75.png"/><Relationship Id="rId2" Type="http://schemas.openxmlformats.org/officeDocument/2006/relationships/image" Target="../media/image65.jpeg"/><Relationship Id="rId9" Type="http://schemas.openxmlformats.org/officeDocument/2006/relationships/image" Target="../media/image72.jpeg"/><Relationship Id="rId3" Type="http://schemas.openxmlformats.org/officeDocument/2006/relationships/image" Target="../media/image66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79" y="542068"/>
            <a:ext cx="8867770" cy="54942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705823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0" y="3822700"/>
            <a:ext cx="7302500" cy="326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" y="514350"/>
            <a:ext cx="4133850" cy="3382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700" y="80241"/>
            <a:ext cx="3979200" cy="381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25" y="1718961"/>
            <a:ext cx="7290706" cy="46976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Benford’s</a:t>
            </a:r>
            <a:r>
              <a:rPr lang="en-US" dirty="0" smtClean="0"/>
              <a:t> Law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060450"/>
            <a:ext cx="6604000" cy="4737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330200"/>
            <a:ext cx="8826500" cy="6197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http://data.doloreslabs.com</a:t>
            </a:r>
            <a:endParaRPr lang="en-US" dirty="0" smtClean="0"/>
          </a:p>
          <a:p>
            <a:r>
              <a:rPr lang="en-US" dirty="0" smtClean="0"/>
              <a:t>Email me: </a:t>
            </a:r>
            <a:r>
              <a:rPr lang="en-US" dirty="0" err="1" smtClean="0"/>
              <a:t>lukas@crowdflower.com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08763" cy="5681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762" y="0"/>
            <a:ext cx="4535237" cy="567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57" y="140641"/>
            <a:ext cx="7297374" cy="65406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8799" y="6227203"/>
            <a:ext cx="226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dirty="0" err="1" smtClean="0"/>
              <a:t>log.crowdflower.com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61" y="889000"/>
            <a:ext cx="8335535" cy="4157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5434" y="5647929"/>
            <a:ext cx="438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http://behind-the-enemy-</a:t>
            </a:r>
            <a:r>
              <a:rPr lang="en-US" dirty="0" err="1" smtClean="0"/>
              <a:t>lines.blogspot.com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14" y="1112179"/>
            <a:ext cx="7747155" cy="4301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5434" y="5647929"/>
            <a:ext cx="438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http://behind-the-enemy-</a:t>
            </a:r>
            <a:r>
              <a:rPr lang="en-US" dirty="0" err="1" smtClean="0"/>
              <a:t>lines.blogspot.com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593850"/>
            <a:ext cx="91059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86" y="1604144"/>
            <a:ext cx="8062072" cy="39101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5434" y="5647929"/>
            <a:ext cx="438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http://behind-the-enemy-</a:t>
            </a:r>
            <a:r>
              <a:rPr lang="en-US" dirty="0" err="1" smtClean="0"/>
              <a:t>lines.blogspot.com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01" y="1057929"/>
            <a:ext cx="7283645" cy="3899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5434" y="5647929"/>
            <a:ext cx="438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http://behind-the-enemy-</a:t>
            </a:r>
            <a:r>
              <a:rPr lang="en-US" dirty="0" err="1" smtClean="0"/>
              <a:t>lines.blogspot.com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34" y="168703"/>
            <a:ext cx="7408238" cy="6548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8799" y="6227203"/>
            <a:ext cx="226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dirty="0" err="1" smtClean="0"/>
              <a:t>log.crowdflower.com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-12700"/>
            <a:ext cx="9004300" cy="688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8799" y="6227203"/>
            <a:ext cx="226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dirty="0" err="1" smtClean="0"/>
              <a:t>log.crowdflower.com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235169" cy="6695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8799" y="6227203"/>
            <a:ext cx="226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dirty="0" err="1" smtClean="0"/>
              <a:t>log.crowdflower.com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82928" cy="6661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8799" y="6227203"/>
            <a:ext cx="226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dirty="0" err="1" smtClean="0"/>
              <a:t>log.crowdflower.com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4" descr="dl-gambit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56626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0" y="4800600"/>
            <a:ext cx="6248400" cy="1066800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6248400" y="3124200"/>
            <a:ext cx="320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CPL offers for users</a:t>
            </a:r>
          </a:p>
          <a:p>
            <a:r>
              <a:rPr lang="en-US"/>
              <a:t>to earn in-game currency</a:t>
            </a:r>
          </a:p>
        </p:txBody>
      </p:sp>
      <p:cxnSp>
        <p:nvCxnSpPr>
          <p:cNvPr id="33798" name="Straight Arrow Connector 8"/>
          <p:cNvCxnSpPr>
            <a:cxnSpLocks noChangeShapeType="1"/>
          </p:cNvCxnSpPr>
          <p:nvPr/>
        </p:nvCxnSpPr>
        <p:spPr bwMode="auto">
          <a:xfrm rot="10800000" flipV="1">
            <a:off x="6248400" y="4648200"/>
            <a:ext cx="762000" cy="457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dl-gambit-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077200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304800" y="5029200"/>
            <a:ext cx="6248400" cy="1066800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cxnSp>
        <p:nvCxnSpPr>
          <p:cNvPr id="35845" name="Straight Arrow Connector 6"/>
          <p:cNvCxnSpPr>
            <a:cxnSpLocks noChangeShapeType="1"/>
          </p:cNvCxnSpPr>
          <p:nvPr/>
        </p:nvCxnSpPr>
        <p:spPr bwMode="auto">
          <a:xfrm rot="10800000" flipV="1">
            <a:off x="6553200" y="4800600"/>
            <a:ext cx="762000" cy="457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7467600" y="4191000"/>
            <a:ext cx="1638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Earn chips</a:t>
            </a:r>
          </a:p>
          <a:p>
            <a:r>
              <a:rPr lang="en-US"/>
              <a:t>by doing</a:t>
            </a:r>
          </a:p>
          <a:p>
            <a:r>
              <a:rPr lang="en-US"/>
              <a:t>our tasks.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dl-gambit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6278563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868" name="Straight Arrow Connector 7"/>
          <p:cNvCxnSpPr>
            <a:cxnSpLocks noChangeShapeType="1"/>
          </p:cNvCxnSpPr>
          <p:nvPr/>
        </p:nvCxnSpPr>
        <p:spPr bwMode="auto">
          <a:xfrm rot="10800000" flipV="1">
            <a:off x="6400800" y="4495800"/>
            <a:ext cx="609600" cy="76200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6869" name="Straight Arrow Connector 8"/>
          <p:cNvCxnSpPr>
            <a:cxnSpLocks noChangeShapeType="1"/>
          </p:cNvCxnSpPr>
          <p:nvPr/>
        </p:nvCxnSpPr>
        <p:spPr bwMode="auto">
          <a:xfrm rot="10800000" flipV="1">
            <a:off x="6400800" y="2057400"/>
            <a:ext cx="609600" cy="76200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6871" name="TextBox 11"/>
          <p:cNvSpPr txBox="1">
            <a:spLocks noChangeArrowheads="1"/>
          </p:cNvSpPr>
          <p:nvPr/>
        </p:nvSpPr>
        <p:spPr bwMode="auto">
          <a:xfrm>
            <a:off x="7086600" y="4191000"/>
            <a:ext cx="141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Our Task</a:t>
            </a:r>
          </a:p>
        </p:txBody>
      </p:sp>
      <p:sp>
        <p:nvSpPr>
          <p:cNvPr id="36872" name="TextBox 12"/>
          <p:cNvSpPr txBox="1">
            <a:spLocks noChangeArrowheads="1"/>
          </p:cNvSpPr>
          <p:nvPr/>
        </p:nvSpPr>
        <p:spPr bwMode="auto">
          <a:xfrm>
            <a:off x="7008813" y="1828800"/>
            <a:ext cx="2135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Facebook app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254272"/>
            <a:ext cx="6665349" cy="66037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800" y="3810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Research</a:t>
            </a:r>
          </a:p>
          <a:p>
            <a:pPr>
              <a:buNone/>
            </a:pPr>
            <a:r>
              <a:rPr lang="en-US" dirty="0" smtClean="0"/>
              <a:t>Logo</a:t>
            </a:r>
          </a:p>
          <a:p>
            <a:pPr>
              <a:buNone/>
            </a:pPr>
            <a:r>
              <a:rPr lang="en-US" dirty="0" smtClean="0"/>
              <a:t>Funding</a:t>
            </a:r>
          </a:p>
          <a:p>
            <a:pPr>
              <a:buNone/>
            </a:pPr>
            <a:r>
              <a:rPr lang="en-US" dirty="0" smtClean="0"/>
              <a:t>Engineering</a:t>
            </a:r>
          </a:p>
          <a:p>
            <a:pPr>
              <a:buNone/>
            </a:pPr>
            <a:r>
              <a:rPr lang="en-US" dirty="0" smtClean="0"/>
              <a:t>SEO/SEM</a:t>
            </a:r>
          </a:p>
          <a:p>
            <a:pPr>
              <a:buNone/>
            </a:pPr>
            <a:r>
              <a:rPr lang="en-US" dirty="0" smtClean="0"/>
              <a:t>Lead-Gen</a:t>
            </a:r>
          </a:p>
          <a:p>
            <a:pPr>
              <a:buNone/>
            </a:pPr>
            <a:r>
              <a:rPr lang="en-US" dirty="0" smtClean="0"/>
              <a:t>Sales</a:t>
            </a:r>
          </a:p>
          <a:p>
            <a:pPr>
              <a:buNone/>
            </a:pPr>
            <a:r>
              <a:rPr lang="en-US" dirty="0" smtClean="0"/>
              <a:t>Customer Support</a:t>
            </a:r>
          </a:p>
          <a:p>
            <a:pPr>
              <a:buNone/>
            </a:pPr>
            <a:r>
              <a:rPr lang="en-US" dirty="0" smtClean="0"/>
              <a:t>R&amp;D</a:t>
            </a:r>
          </a:p>
          <a:p>
            <a:pPr>
              <a:buNone/>
            </a:pPr>
            <a:r>
              <a:rPr lang="en-US" dirty="0" smtClean="0"/>
              <a:t>CSR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450" y="419101"/>
            <a:ext cx="1111250" cy="470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384" y="368510"/>
            <a:ext cx="548484" cy="520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118" y="983590"/>
            <a:ext cx="1576382" cy="516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850" y="1682090"/>
            <a:ext cx="1981200" cy="35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1750" y="2736190"/>
            <a:ext cx="2116132" cy="616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1150" y="3396590"/>
            <a:ext cx="1746250" cy="5181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9850" y="3914708"/>
            <a:ext cx="21463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1150" y="4524308"/>
            <a:ext cx="1790700" cy="5233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300" y="5047618"/>
            <a:ext cx="2489200" cy="5921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6325" y="5766762"/>
            <a:ext cx="2305050" cy="3531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50" y="2190090"/>
            <a:ext cx="27305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0"/>
            <a:ext cx="6902230" cy="680651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99" y="157158"/>
            <a:ext cx="6784341" cy="670084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469900"/>
            <a:ext cx="8864600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994"/>
            <a:ext cx="2451100" cy="534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0" y="556994"/>
            <a:ext cx="6221758" cy="537076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419100"/>
            <a:ext cx="9017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2012950"/>
            <a:ext cx="9258300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Iphone App: GiveWork</a:t>
            </a:r>
          </a:p>
        </p:txBody>
      </p:sp>
      <p:pic>
        <p:nvPicPr>
          <p:cNvPr id="3993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3813"/>
            <a:ext cx="2765425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295400"/>
            <a:ext cx="26781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SamaSource</a:t>
            </a:r>
          </a:p>
        </p:txBody>
      </p:sp>
      <p:pic>
        <p:nvPicPr>
          <p:cNvPr id="37891" name="Content Placeholder 3" descr="Picture 99.png"/>
          <p:cNvPicPr>
            <a:picLocks noChangeAspect="1"/>
          </p:cNvPicPr>
          <p:nvPr/>
        </p:nvPicPr>
        <p:blipFill>
          <a:blip r:embed="rId2"/>
          <a:srcRect l="-21309" r="-21309"/>
          <a:stretch>
            <a:fillRect/>
          </a:stretch>
        </p:blipFill>
        <p:spPr bwMode="auto">
          <a:xfrm>
            <a:off x="152400" y="1524000"/>
            <a:ext cx="86868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1028"/>
            <a:ext cx="9144000" cy="515309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323"/>
            <a:ext cx="9144000" cy="67836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1041400"/>
            <a:ext cx="2463800" cy="57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0" y="1808104"/>
            <a:ext cx="2082800" cy="655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50" y="2635250"/>
            <a:ext cx="2019300" cy="825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6023904"/>
            <a:ext cx="2724150" cy="719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50" y="5302365"/>
            <a:ext cx="3327400" cy="499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300" y="3460956"/>
            <a:ext cx="2584450" cy="775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7950" y="184150"/>
            <a:ext cx="2336800" cy="571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9250" y="4274391"/>
            <a:ext cx="2095500" cy="8509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60800" y="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600" dirty="0" smtClean="0"/>
              <a:t>Photos</a:t>
            </a:r>
          </a:p>
          <a:p>
            <a:pPr>
              <a:buNone/>
            </a:pPr>
            <a:r>
              <a:rPr lang="en-US" sz="4600" dirty="0" smtClean="0"/>
              <a:t>Personalized Songs</a:t>
            </a:r>
          </a:p>
          <a:p>
            <a:pPr>
              <a:buNone/>
            </a:pPr>
            <a:r>
              <a:rPr lang="en-US" sz="4600" dirty="0" smtClean="0"/>
              <a:t>Voice-overs</a:t>
            </a:r>
          </a:p>
          <a:p>
            <a:pPr>
              <a:buNone/>
            </a:pPr>
            <a:r>
              <a:rPr lang="en-US" sz="4600" dirty="0" smtClean="0"/>
              <a:t>Image Manipulation</a:t>
            </a:r>
          </a:p>
          <a:p>
            <a:pPr>
              <a:buNone/>
            </a:pPr>
            <a:r>
              <a:rPr lang="en-US" sz="4600" dirty="0" smtClean="0"/>
              <a:t>Translation</a:t>
            </a:r>
          </a:p>
          <a:p>
            <a:pPr>
              <a:buNone/>
            </a:pPr>
            <a:r>
              <a:rPr lang="en-US" sz="4600" dirty="0" smtClean="0"/>
              <a:t>Photo Tagging</a:t>
            </a:r>
          </a:p>
          <a:p>
            <a:pPr>
              <a:buNone/>
            </a:pPr>
            <a:r>
              <a:rPr lang="en-US" sz="4600" dirty="0" smtClean="0"/>
              <a:t>Transcription</a:t>
            </a:r>
          </a:p>
          <a:p>
            <a:pPr>
              <a:buNone/>
            </a:pPr>
            <a:r>
              <a:rPr lang="en-US" sz="4600" dirty="0" smtClean="0"/>
              <a:t>Surveillance Analytics</a:t>
            </a:r>
            <a:endParaRPr lang="en-US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44365"/>
            <a:ext cx="9133795" cy="491092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515"/>
            <a:ext cx="9144000" cy="648280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CrowdFlower</a:t>
            </a:r>
            <a:r>
              <a:rPr lang="en-US" dirty="0" smtClean="0"/>
              <a:t>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 and ban scammers</a:t>
            </a:r>
          </a:p>
          <a:p>
            <a:r>
              <a:rPr lang="en-US" dirty="0" smtClean="0"/>
              <a:t>Redundancy, weight workers by per-task accuracy</a:t>
            </a:r>
          </a:p>
          <a:p>
            <a:r>
              <a:rPr lang="en-US" dirty="0" smtClean="0"/>
              <a:t>Hide “gold standard” answers</a:t>
            </a:r>
          </a:p>
          <a:p>
            <a:r>
              <a:rPr lang="en-US" dirty="0" smtClean="0"/>
              <a:t>Good task design</a:t>
            </a:r>
          </a:p>
          <a:p>
            <a:r>
              <a:rPr lang="en-US" smtClean="0"/>
              <a:t>Second pass QA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0612" y="-8851"/>
            <a:ext cx="10267782" cy="6877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716" y="3846582"/>
            <a:ext cx="1562100" cy="1041400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833" y="4067432"/>
            <a:ext cx="2147521" cy="600180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526" y="4572610"/>
            <a:ext cx="2142999" cy="630741"/>
          </a:xfrm>
          <a:prstGeom prst="rect">
            <a:avLst/>
          </a:prstGeom>
        </p:spPr>
      </p:pic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594" y="3494143"/>
            <a:ext cx="1009803" cy="436569"/>
          </a:xfrm>
          <a:prstGeom prst="rect">
            <a:avLst/>
          </a:prstGeom>
        </p:spPr>
      </p:pic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2077" y="3455057"/>
            <a:ext cx="1712363" cy="475655"/>
          </a:xfrm>
          <a:prstGeom prst="rect">
            <a:avLst/>
          </a:prstGeom>
        </p:spPr>
      </p:pic>
      <p:pic>
        <p:nvPicPr>
          <p:cNvPr id="10" name="Picture 9" descr="images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5220" y="4887982"/>
            <a:ext cx="2811545" cy="738984"/>
          </a:xfrm>
          <a:prstGeom prst="rect">
            <a:avLst/>
          </a:prstGeom>
        </p:spPr>
      </p:pic>
      <p:pic>
        <p:nvPicPr>
          <p:cNvPr id="11" name="Picture 10" descr="images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716" y="5873339"/>
            <a:ext cx="1600768" cy="573861"/>
          </a:xfrm>
          <a:prstGeom prst="rect">
            <a:avLst/>
          </a:prstGeom>
        </p:spPr>
      </p:pic>
      <p:pic>
        <p:nvPicPr>
          <p:cNvPr id="12" name="Picture 11" descr="images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8717" y="5626966"/>
            <a:ext cx="812942" cy="820234"/>
          </a:xfrm>
          <a:prstGeom prst="rect">
            <a:avLst/>
          </a:prstGeom>
        </p:spPr>
      </p:pic>
      <p:pic>
        <p:nvPicPr>
          <p:cNvPr id="13" name="Picture 12" descr="images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4100" y="3207498"/>
            <a:ext cx="1485773" cy="573289"/>
          </a:xfrm>
          <a:prstGeom prst="rect">
            <a:avLst/>
          </a:prstGeom>
        </p:spPr>
      </p:pic>
      <p:pic>
        <p:nvPicPr>
          <p:cNvPr id="14" name="Picture 13" descr="images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4477" y="4492580"/>
            <a:ext cx="1183049" cy="769696"/>
          </a:xfrm>
          <a:prstGeom prst="rect">
            <a:avLst/>
          </a:prstGeom>
        </p:spPr>
      </p:pic>
      <p:pic>
        <p:nvPicPr>
          <p:cNvPr id="17" name="Picture 16" descr="images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71353" y="5817718"/>
            <a:ext cx="625412" cy="429971"/>
          </a:xfrm>
          <a:prstGeom prst="rect">
            <a:avLst/>
          </a:prstGeom>
        </p:spPr>
      </p:pic>
      <p:pic>
        <p:nvPicPr>
          <p:cNvPr id="18" name="Picture 17" descr="images.jpe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59135" y="2433527"/>
            <a:ext cx="2824435" cy="640203"/>
          </a:xfrm>
          <a:prstGeom prst="rect">
            <a:avLst/>
          </a:prstGeom>
        </p:spPr>
      </p:pic>
      <p:pic>
        <p:nvPicPr>
          <p:cNvPr id="21" name="Picture 20" descr="images.jpe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5590" y="3359304"/>
            <a:ext cx="708126" cy="1416255"/>
          </a:xfrm>
          <a:prstGeom prst="rect">
            <a:avLst/>
          </a:prstGeom>
        </p:spPr>
      </p:pic>
      <p:pic>
        <p:nvPicPr>
          <p:cNvPr id="22" name="Picture 21" descr="images.jpe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28802" y="2113425"/>
            <a:ext cx="927830" cy="640203"/>
          </a:xfrm>
          <a:prstGeom prst="rect">
            <a:avLst/>
          </a:prstGeom>
        </p:spPr>
      </p:pic>
      <p:pic>
        <p:nvPicPr>
          <p:cNvPr id="26" name="Picture 25" descr="process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22719" y="390670"/>
            <a:ext cx="4709750" cy="2683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57" y="341580"/>
            <a:ext cx="7389336" cy="600902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11" y="13094"/>
            <a:ext cx="7563199" cy="684490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396" y="587790"/>
            <a:ext cx="10584613" cy="5111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13" y="66142"/>
            <a:ext cx="8551446" cy="6700199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446"/>
            <a:ext cx="9144000" cy="6074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02" y="50800"/>
            <a:ext cx="8974297" cy="6135489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005"/>
            <a:ext cx="8788646" cy="601792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98" y="0"/>
            <a:ext cx="8336580" cy="66438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649"/>
            <a:ext cx="9144000" cy="43093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69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16" y="0"/>
            <a:ext cx="7676726" cy="68066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035718" cy="405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794205"/>
            <a:ext cx="3818022" cy="3247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192</Words>
  <Application>Microsoft Macintosh PowerPoint</Application>
  <PresentationFormat>On-screen Show (4:3)</PresentationFormat>
  <Paragraphs>47</Paragraphs>
  <Slides>51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Benford’s Law</vt:lpstr>
      <vt:lpstr>Slide 13</vt:lpstr>
      <vt:lpstr>Slide 14</vt:lpstr>
      <vt:lpstr>Data Sets Available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Iphone App: GiveWork</vt:lpstr>
      <vt:lpstr>SamaSource</vt:lpstr>
      <vt:lpstr>Slide 38</vt:lpstr>
      <vt:lpstr>Slide 39</vt:lpstr>
      <vt:lpstr>Slide 40</vt:lpstr>
      <vt:lpstr>Slide 41</vt:lpstr>
      <vt:lpstr>CrowdFlower quality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>Dolores Labs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Lukas Biewald</dc:creator>
  <cp:lastModifiedBy>Lukas Biewald</cp:lastModifiedBy>
  <cp:revision>7</cp:revision>
  <dcterms:created xsi:type="dcterms:W3CDTF">2010-07-23T12:06:45Z</dcterms:created>
  <dcterms:modified xsi:type="dcterms:W3CDTF">2010-07-23T14:20:41Z</dcterms:modified>
</cp:coreProperties>
</file>