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4" r:id="rId1"/>
  </p:sldMasterIdLst>
  <p:notesMasterIdLst>
    <p:notesMasterId r:id="rId43"/>
  </p:notesMasterIdLst>
  <p:handoutMasterIdLst>
    <p:handoutMasterId r:id="rId44"/>
  </p:handoutMasterIdLst>
  <p:sldIdLst>
    <p:sldId id="257" r:id="rId2"/>
    <p:sldId id="376" r:id="rId3"/>
    <p:sldId id="374" r:id="rId4"/>
    <p:sldId id="406" r:id="rId5"/>
    <p:sldId id="377" r:id="rId6"/>
    <p:sldId id="407" r:id="rId7"/>
    <p:sldId id="378" r:id="rId8"/>
    <p:sldId id="408" r:id="rId9"/>
    <p:sldId id="380" r:id="rId10"/>
    <p:sldId id="409" r:id="rId11"/>
    <p:sldId id="379" r:id="rId12"/>
    <p:sldId id="410" r:id="rId13"/>
    <p:sldId id="381" r:id="rId14"/>
    <p:sldId id="383" r:id="rId15"/>
    <p:sldId id="411" r:id="rId16"/>
    <p:sldId id="382" r:id="rId17"/>
    <p:sldId id="384" r:id="rId18"/>
    <p:sldId id="385" r:id="rId19"/>
    <p:sldId id="386" r:id="rId20"/>
    <p:sldId id="389" r:id="rId21"/>
    <p:sldId id="390" r:id="rId22"/>
    <p:sldId id="391" r:id="rId23"/>
    <p:sldId id="392" r:id="rId24"/>
    <p:sldId id="394" r:id="rId25"/>
    <p:sldId id="395" r:id="rId26"/>
    <p:sldId id="397" r:id="rId27"/>
    <p:sldId id="400" r:id="rId28"/>
    <p:sldId id="398" r:id="rId29"/>
    <p:sldId id="401" r:id="rId30"/>
    <p:sldId id="402" r:id="rId31"/>
    <p:sldId id="403" r:id="rId32"/>
    <p:sldId id="399" r:id="rId33"/>
    <p:sldId id="396" r:id="rId34"/>
    <p:sldId id="412" r:id="rId35"/>
    <p:sldId id="413" r:id="rId36"/>
    <p:sldId id="414" r:id="rId37"/>
    <p:sldId id="415" r:id="rId38"/>
    <p:sldId id="419" r:id="rId39"/>
    <p:sldId id="416" r:id="rId40"/>
    <p:sldId id="417" r:id="rId41"/>
    <p:sldId id="418" r:id="rId4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David Vallet" initials="DJ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scaleToFitPaper="1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6172" autoAdjust="0"/>
    <p:restoredTop sz="93599" autoAdjust="0"/>
  </p:normalViewPr>
  <p:slideViewPr>
    <p:cSldViewPr>
      <p:cViewPr>
        <p:scale>
          <a:sx n="75" d="100"/>
          <a:sy n="75" d="100"/>
        </p:scale>
        <p:origin x="-1104" y="-52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216" y="586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commentAuthors" Target="commentAuthors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6DBB7-E6FB-084A-ABE1-0F2186DACA53}" type="datetimeFigureOut">
              <a:rPr lang="en-US" smtClean="0"/>
              <a:pPr/>
              <a:t>2/7/11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FE367-D2C6-814A-BDCE-49CE67E18FD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D97F9-5AFF-4A20-9565-0CC86385BD8E}" type="datetimeFigureOut">
              <a:rPr lang="en-US" smtClean="0"/>
              <a:pPr/>
              <a:t>2/7/11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D6608-D038-4733-B511-733D2EBB851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0B9B908-EA07-401D-9CE7-D9CFB8BB03D4}" type="slidenum">
              <a:rPr lang="en-GB" smtClean="0">
                <a:ea typeface="宋体" pitchFamily="2" charset="-122"/>
              </a:rPr>
              <a:pPr/>
              <a:t>1</a:t>
            </a:fld>
            <a:endParaRPr lang="en-GB" smtClean="0">
              <a:ea typeface="宋体" pitchFamily="2" charset="-122"/>
            </a:endParaRPr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299" y="1295401"/>
            <a:ext cx="8913681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299" y="3307976"/>
            <a:ext cx="8913681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93FF-AC1B-42CE-98F2-356A78D31F6B}" type="datetimeFigureOut">
              <a:rPr lang="en-US" smtClean="0"/>
              <a:pPr/>
              <a:t>2/7/11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E6DA-6D09-474C-BBB5-CA602F144CC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983886" y="5804647"/>
            <a:ext cx="36698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F847-C70A-4408-B75A-F7BF76B7147C}" type="datetimeFigureOut">
              <a:rPr lang="en-GB"/>
              <a:pPr/>
              <a:t>2/7/11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/>
              <a:pPr/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99" y="381001"/>
            <a:ext cx="3802157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8300" y="273051"/>
            <a:ext cx="39624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299" y="2649071"/>
            <a:ext cx="3802157" cy="3388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D7F847-C70A-4408-B75A-F7BF76B7147C}" type="datetimeFigureOut">
              <a:rPr lang="en-GB"/>
              <a:pPr/>
              <a:t>2/7/11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378" y="381001"/>
            <a:ext cx="3938323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72378" y="2649071"/>
            <a:ext cx="3938323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D7F847-C70A-4408-B75A-F7BF76B7147C}" type="datetimeFigureOut">
              <a:rPr lang="en-GB"/>
              <a:pPr/>
              <a:t>2/7/11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/>
              <a:pPr/>
              <a:t>‹#›</a:t>
            </a:fld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47650" y="1143000"/>
            <a:ext cx="46228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378" y="381001"/>
            <a:ext cx="3938323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72378" y="2649071"/>
            <a:ext cx="3938323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D7F847-C70A-4408-B75A-F7BF76B7147C}" type="datetimeFigureOut">
              <a:rPr lang="en-GB"/>
              <a:pPr/>
              <a:t>2/7/11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/>
              <a:pPr/>
              <a:t>‹#›</a:t>
            </a:fld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73150" y="2590800"/>
            <a:ext cx="37973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686315" y="1260475"/>
            <a:ext cx="135863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92365" y="762000"/>
            <a:ext cx="226668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568389"/>
            <a:ext cx="8913681" cy="3468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F847-C70A-4408-B75A-F7BF76B7147C}" type="datetimeFigureOut">
              <a:rPr lang="en-GB"/>
              <a:pPr/>
              <a:t>2/7/11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77150" y="274639"/>
            <a:ext cx="1651000" cy="5851525"/>
          </a:xfrm>
        </p:spPr>
        <p:txBody>
          <a:bodyPr vert="eaVert" anchor="t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416859"/>
            <a:ext cx="6521450" cy="5615642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F847-C70A-4408-B75A-F7BF76B7147C}" type="datetimeFigureOut">
              <a:rPr lang="en-GB"/>
              <a:pPr/>
              <a:t>2/7/11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F847-C70A-4408-B75A-F7BF76B7147C}" type="datetimeFigureOut">
              <a:rPr lang="en-GB"/>
              <a:pPr/>
              <a:t>2/7/11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/>
              <a:pPr/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F847-C70A-4408-B75A-F7BF76B7147C}" type="datetimeFigureOut">
              <a:rPr lang="en-GB"/>
              <a:pPr/>
              <a:t>2/7/11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236695"/>
            <a:ext cx="69342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6100" y="3609696"/>
            <a:ext cx="56134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D7F847-C70A-4408-B75A-F7BF76B7147C}" type="datetimeFigureOut">
              <a:rPr lang="en-GB"/>
              <a:pPr/>
              <a:t>2/7/11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42249" y="6356351"/>
            <a:ext cx="1566731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94E285-444D-4C0C-8BFA-BDB311F86A90}" type="slidenum">
              <a:rPr/>
              <a:pPr/>
              <a:t>‹#›</a:t>
            </a:fld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8983886" y="5804647"/>
            <a:ext cx="36698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2784475"/>
            <a:ext cx="4081272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0982" y="2784475"/>
            <a:ext cx="4081272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F847-C70A-4408-B75A-F7BF76B7147C}" type="datetimeFigureOut">
              <a:rPr lang="en-GB"/>
              <a:pPr/>
              <a:t>2/7/11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232211"/>
            <a:ext cx="4081272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3160060"/>
            <a:ext cx="4081272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7543" y="2232211"/>
            <a:ext cx="4081272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7543" y="3160060"/>
            <a:ext cx="4081272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F847-C70A-4408-B75A-F7BF76B7147C}" type="datetimeFigureOut">
              <a:rPr lang="en-GB"/>
              <a:pPr/>
              <a:t>2/7/11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5500" y="2784475"/>
            <a:ext cx="8294555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F847-C70A-4408-B75A-F7BF76B7147C}" type="datetimeFigureOut">
              <a:rPr lang="en-GB"/>
              <a:pPr/>
              <a:t>2/7/11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/>
              <a:pPr/>
              <a:t>‹#›</a:t>
            </a:fld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825500" y="4497070"/>
            <a:ext cx="8294555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2342" y="2784475"/>
            <a:ext cx="408127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F847-C70A-4408-B75A-F7BF76B7147C}" type="datetimeFigureOut">
              <a:rPr lang="en-GB"/>
              <a:pPr/>
              <a:t>2/7/11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/>
              <a:pPr/>
              <a:t>‹#›</a:t>
            </a:fld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022342" y="4497070"/>
            <a:ext cx="408127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802386" y="2784475"/>
            <a:ext cx="4081272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2342" y="2784475"/>
            <a:ext cx="408127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F847-C70A-4408-B75A-F7BF76B7147C}" type="datetimeFigureOut">
              <a:rPr lang="en-GB"/>
              <a:pPr/>
              <a:t>2/7/11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/>
              <a:pPr/>
              <a:t>‹#›</a:t>
            </a:fld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022342" y="4497070"/>
            <a:ext cx="408127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1423" y="2784475"/>
            <a:ext cx="408127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801423" y="4497070"/>
            <a:ext cx="408127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F847-C70A-4408-B75A-F7BF76B7147C}" type="datetimeFigureOut">
              <a:rPr lang="en-GB"/>
              <a:pPr/>
              <a:t>2/7/11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345141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423" y="2770095"/>
            <a:ext cx="8301436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D7F847-C70A-4408-B75A-F7BF76B7147C}" type="datetimeFigureOut">
              <a:rPr lang="en-GB"/>
              <a:pPr/>
              <a:t>2/7/11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72081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4075" y="6356351"/>
            <a:ext cx="577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94E285-444D-4C0C-8BFA-BDB311F86A90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df"/><Relationship Id="rId3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df"/><Relationship Id="rId3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hyperlink" Target="http://research.alltheway.co.uk/?AssignmentId=123&amp;HitId=123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d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df"/><Relationship Id="rId3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" y="838200"/>
            <a:ext cx="9906000" cy="1927225"/>
          </a:xfrm>
        </p:spPr>
        <p:txBody>
          <a:bodyPr/>
          <a:lstStyle/>
          <a:p>
            <a:r>
              <a:rPr lang="en-US" sz="6200" dirty="0" err="1" smtClean="0"/>
              <a:t>Crowdsourcing</a:t>
            </a:r>
            <a:r>
              <a:rPr lang="en-US" sz="6200" dirty="0" smtClean="0"/>
              <a:t> </a:t>
            </a:r>
            <a:r>
              <a:rPr lang="en-US" sz="6200" dirty="0" smtClean="0"/>
              <a:t>Interactions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4200" dirty="0" smtClean="0"/>
              <a:t>A </a:t>
            </a:r>
            <a:r>
              <a:rPr lang="en-US" sz="4200" dirty="0" smtClean="0"/>
              <a:t>proposal for capturing user interactions through </a:t>
            </a:r>
            <a:r>
              <a:rPr lang="en-US" sz="4200" dirty="0" err="1" smtClean="0"/>
              <a:t>crowdsourcing</a:t>
            </a:r>
            <a:endParaRPr lang="en-US" sz="4200" dirty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76600"/>
            <a:ext cx="9220200" cy="1295400"/>
          </a:xfrm>
        </p:spPr>
        <p:txBody>
          <a:bodyPr lIns="90000" tIns="46800" rIns="90000" bIns="46800">
            <a:no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G. </a:t>
            </a:r>
            <a:r>
              <a:rPr lang="en-US" sz="2400" b="1" dirty="0" err="1" smtClean="0"/>
              <a:t>Zuccon</a:t>
            </a:r>
            <a:r>
              <a:rPr lang="en-US" sz="2400" dirty="0" smtClean="0"/>
              <a:t>, T. </a:t>
            </a:r>
            <a:r>
              <a:rPr lang="en-US" sz="2400" dirty="0" err="1" smtClean="0"/>
              <a:t>Leelanupab</a:t>
            </a:r>
            <a:r>
              <a:rPr lang="en-US" sz="2400" dirty="0" smtClean="0"/>
              <a:t>, S. Whiting, J. M. Jose, and L. </a:t>
            </a:r>
            <a:r>
              <a:rPr lang="en-US" sz="2400" dirty="0" err="1" smtClean="0"/>
              <a:t>Azzopardi</a:t>
            </a:r>
            <a:r>
              <a:rPr lang="en-US" sz="2400" b="0" dirty="0" smtClean="0"/>
              <a:t> </a:t>
            </a:r>
            <a:endParaRPr lang="en-GB" sz="2400" b="0" dirty="0" smtClean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dirty="0" smtClean="0"/>
              <a:t>University of Glasgow, UK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dirty="0" smtClean="0"/>
              <a:t>{</a:t>
            </a:r>
            <a:r>
              <a:rPr lang="en-GB" sz="2400" b="0" dirty="0" err="1" smtClean="0"/>
              <a:t>guido</a:t>
            </a:r>
            <a:r>
              <a:rPr lang="en-GB" sz="2400" b="0" dirty="0" smtClean="0"/>
              <a:t>, </a:t>
            </a:r>
            <a:r>
              <a:rPr lang="en-GB" sz="2400" b="0" dirty="0" err="1" smtClean="0"/>
              <a:t>kimm</a:t>
            </a:r>
            <a:r>
              <a:rPr lang="en-GB" sz="2400" b="0" dirty="0" smtClean="0"/>
              <a:t>, </a:t>
            </a:r>
            <a:r>
              <a:rPr lang="en-US" sz="2400" dirty="0" err="1" smtClean="0"/>
              <a:t>stewh</a:t>
            </a:r>
            <a:r>
              <a:rPr lang="en-US" sz="2400" dirty="0" smtClean="0"/>
              <a:t>, </a:t>
            </a:r>
            <a:r>
              <a:rPr lang="en-US" sz="2400" dirty="0" err="1" smtClean="0"/>
              <a:t>jj</a:t>
            </a:r>
            <a:r>
              <a:rPr lang="en-US" sz="2400" dirty="0" smtClean="0"/>
              <a:t>, </a:t>
            </a:r>
            <a:r>
              <a:rPr lang="en-GB" sz="2400" b="0" dirty="0" err="1" smtClean="0"/>
              <a:t>leif</a:t>
            </a:r>
            <a:r>
              <a:rPr lang="en-GB" sz="2400" b="0" dirty="0" err="1" smtClean="0"/>
              <a:t>}@dcs.gla.ac.uk</a:t>
            </a:r>
            <a:endParaRPr lang="en-GB" sz="2400" b="0" dirty="0" smtClean="0"/>
          </a:p>
        </p:txBody>
      </p:sp>
      <p:pic>
        <p:nvPicPr>
          <p:cNvPr id="12" name="Picture 11" descr="a_New_Glasgow_Cre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274" y="4267200"/>
            <a:ext cx="1756725" cy="2590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eep_rac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104377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304800"/>
            <a:ext cx="8915400" cy="1143000"/>
          </a:xfrm>
        </p:spPr>
        <p:txBody>
          <a:bodyPr/>
          <a:lstStyle/>
          <a:p>
            <a:r>
              <a:rPr lang="en-US" sz="4800" i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Capturing User </a:t>
            </a:r>
            <a:r>
              <a:rPr lang="en-US" sz="4800" i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Interactions</a:t>
            </a:r>
            <a:endParaRPr lang="en-US" sz="4800" i="1" dirty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276600"/>
            <a:ext cx="9024673" cy="4038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Query logs from search engines: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completely 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naturalistic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i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nexpensive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often infeasible for academic researchers </a:t>
            </a:r>
            <a:r>
              <a:rPr lang="en-US" sz="1946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(companies are not inclined to release this info -&gt; privacy concerns)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3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no </a:t>
            </a:r>
            <a:r>
              <a:rPr lang="en-US" sz="3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control </a:t>
            </a:r>
            <a:r>
              <a:rPr lang="en-US" sz="3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on the user </a:t>
            </a:r>
            <a:r>
              <a:rPr lang="en-US" sz="3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population </a:t>
            </a:r>
            <a:r>
              <a:rPr lang="en-US" sz="1946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(or limited)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endParaRPr lang="en-US" sz="1800" dirty="0" smtClean="0"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  <a:p>
            <a:pPr lvl="1">
              <a:spcAft>
                <a:spcPts val="1200"/>
              </a:spcAft>
              <a:buFont typeface="Arial"/>
              <a:buChar char="•"/>
            </a:pPr>
            <a:endParaRPr lang="en-US" sz="1800" dirty="0" smtClean="0"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  <a:p>
            <a:pPr lvl="1">
              <a:spcAft>
                <a:spcPts val="1200"/>
              </a:spcAft>
            </a:pPr>
            <a:endParaRPr lang="en-US" dirty="0" smtClean="0"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1" dirty="0" smtClean="0"/>
              <a:t>Capturing User </a:t>
            </a:r>
            <a:r>
              <a:rPr lang="en-US" sz="4800" i="1" dirty="0" smtClean="0"/>
              <a:t>Interactions</a:t>
            </a:r>
            <a:endParaRPr lang="en-US" sz="4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9024673" cy="40386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  <a:buNone/>
            </a:pPr>
            <a:r>
              <a:rPr lang="en-US" sz="2800" dirty="0" smtClean="0"/>
              <a:t>Query logs from search engines: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completely </a:t>
            </a:r>
            <a:r>
              <a:rPr lang="en-US" sz="2800" dirty="0" smtClean="0"/>
              <a:t>naturalistic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i</a:t>
            </a:r>
            <a:r>
              <a:rPr lang="en-US" sz="2800" dirty="0" smtClean="0"/>
              <a:t>nexpensive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often infeasible for academic researchers </a:t>
            </a:r>
            <a:r>
              <a:rPr lang="en-US" sz="1946" dirty="0" smtClean="0"/>
              <a:t>(companies are not inclined to release this info -&gt; privacy concerns)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no </a:t>
            </a:r>
            <a:r>
              <a:rPr lang="en-US" sz="2800" dirty="0" smtClean="0"/>
              <a:t>control </a:t>
            </a:r>
            <a:r>
              <a:rPr lang="en-US" sz="2800" dirty="0" smtClean="0"/>
              <a:t>on the user </a:t>
            </a:r>
            <a:r>
              <a:rPr lang="en-US" sz="2800" dirty="0" smtClean="0"/>
              <a:t>population </a:t>
            </a:r>
            <a:r>
              <a:rPr lang="en-US" sz="1946" dirty="0" smtClean="0"/>
              <a:t>(or limited)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3676" dirty="0" smtClean="0"/>
              <a:t>large number of </a:t>
            </a:r>
            <a:r>
              <a:rPr lang="en-US" sz="3027" dirty="0" smtClean="0"/>
              <a:t>(often) </a:t>
            </a:r>
            <a:r>
              <a:rPr lang="en-US" sz="3676" dirty="0" smtClean="0"/>
              <a:t>heterogeneous user interactions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endParaRPr lang="en-US" sz="1800" dirty="0" smtClean="0"/>
          </a:p>
          <a:p>
            <a:pPr lvl="1">
              <a:spcAft>
                <a:spcPts val="1200"/>
              </a:spcAft>
              <a:buFont typeface="Arial"/>
              <a:buChar char="•"/>
            </a:pPr>
            <a:endParaRPr lang="en-US" sz="1800" dirty="0" smtClean="0"/>
          </a:p>
          <a:p>
            <a:pPr lvl="1">
              <a:spcAft>
                <a:spcPts val="1200"/>
              </a:spcAft>
            </a:pPr>
            <a:endParaRPr lang="en-US" dirty="0" smtClean="0"/>
          </a:p>
        </p:txBody>
      </p:sp>
      <p:pic>
        <p:nvPicPr>
          <p:cNvPr id="6" name="Picture 5" descr="het_crow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990600"/>
            <a:ext cx="2895600" cy="2895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t_crow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-1143000"/>
            <a:ext cx="8458200" cy="845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1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Capturing User </a:t>
            </a:r>
            <a:r>
              <a:rPr lang="en-US" sz="4800" i="1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Interactions</a:t>
            </a:r>
            <a:endParaRPr lang="en-US" sz="4800" i="1" dirty="0"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9024673" cy="40386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  <a:buNone/>
            </a:pP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Query logs from search engines: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completely 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naturalistic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i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nexpensive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often infeasible for academic researchers </a:t>
            </a:r>
            <a:r>
              <a:rPr lang="en-US" sz="1946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(companies are not inclined to release this info -&gt; privacy concerns)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no 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control 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on the user 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population </a:t>
            </a:r>
            <a:r>
              <a:rPr lang="en-US" sz="1946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(or limited)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3676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large number of </a:t>
            </a:r>
            <a:r>
              <a:rPr lang="en-US" sz="3027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(often) </a:t>
            </a:r>
            <a:r>
              <a:rPr lang="en-US" sz="3676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heterogeneous user interactions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endParaRPr lang="en-US" sz="1800" dirty="0" smtClean="0"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  <a:p>
            <a:pPr lvl="1">
              <a:spcAft>
                <a:spcPts val="1200"/>
              </a:spcAft>
              <a:buFont typeface="Arial"/>
              <a:buChar char="•"/>
            </a:pPr>
            <a:endParaRPr lang="en-US" sz="1800" dirty="0" smtClean="0"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  <a:p>
            <a:pPr lvl="1">
              <a:spcAft>
                <a:spcPts val="1200"/>
              </a:spcAft>
            </a:pPr>
            <a:endParaRPr lang="en-US" dirty="0" smtClean="0"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1" dirty="0" smtClean="0"/>
              <a:t>Capturing User </a:t>
            </a:r>
            <a:r>
              <a:rPr lang="en-US" sz="4800" i="1" dirty="0" smtClean="0"/>
              <a:t>Interactions</a:t>
            </a:r>
            <a:endParaRPr lang="en-US" sz="4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9405673" cy="4572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800" dirty="0" smtClean="0"/>
              <a:t>Laboratory based user experiments</a:t>
            </a:r>
            <a:r>
              <a:rPr lang="en-US" sz="2800" dirty="0" smtClean="0"/>
              <a:t>: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3400" dirty="0" smtClean="0"/>
              <a:t>perform some </a:t>
            </a:r>
            <a:r>
              <a:rPr lang="en-US" sz="3400" dirty="0" smtClean="0"/>
              <a:t>predefined </a:t>
            </a:r>
            <a:r>
              <a:rPr lang="en-US" sz="3400" dirty="0" smtClean="0"/>
              <a:t>simulated information seeking </a:t>
            </a:r>
            <a:r>
              <a:rPr lang="en-US" sz="3400" dirty="0" smtClean="0"/>
              <a:t>task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endParaRPr lang="en-US" sz="2800" dirty="0" smtClean="0"/>
          </a:p>
          <a:p>
            <a:pPr lvl="1">
              <a:spcAft>
                <a:spcPts val="1200"/>
              </a:spcAft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1" dirty="0" smtClean="0"/>
              <a:t>Capturing User </a:t>
            </a:r>
            <a:r>
              <a:rPr lang="en-US" sz="4800" i="1" dirty="0" smtClean="0"/>
              <a:t>Interactions</a:t>
            </a:r>
            <a:endParaRPr lang="en-US" sz="4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9405673" cy="4572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800" dirty="0" smtClean="0"/>
              <a:t>Laboratory based user experiments</a:t>
            </a:r>
            <a:r>
              <a:rPr lang="en-US" sz="2800" dirty="0" smtClean="0"/>
              <a:t>: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perform some </a:t>
            </a:r>
            <a:r>
              <a:rPr lang="en-US" sz="2800" dirty="0" smtClean="0"/>
              <a:t>predefined </a:t>
            </a:r>
            <a:r>
              <a:rPr lang="en-US" sz="2800" dirty="0" smtClean="0"/>
              <a:t>simulated information seeking </a:t>
            </a:r>
            <a:r>
              <a:rPr lang="en-US" sz="2800" dirty="0" smtClean="0"/>
              <a:t>task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3400" dirty="0" smtClean="0"/>
              <a:t>limited and homogeneous user population</a:t>
            </a:r>
          </a:p>
          <a:p>
            <a:pPr lvl="1">
              <a:spcAft>
                <a:spcPts val="1200"/>
              </a:spcAft>
            </a:pPr>
            <a:endParaRPr lang="en-US" dirty="0" smtClean="0"/>
          </a:p>
        </p:txBody>
      </p:sp>
      <p:pic>
        <p:nvPicPr>
          <p:cNvPr id="4" name="Picture 3" descr="j02849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4645753"/>
            <a:ext cx="3276600" cy="21360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02849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152400"/>
            <a:ext cx="10169201" cy="662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1" dirty="0" smtClean="0"/>
              <a:t>Capturing User </a:t>
            </a:r>
            <a:r>
              <a:rPr lang="en-US" sz="4800" i="1" dirty="0" smtClean="0"/>
              <a:t>Interactions</a:t>
            </a:r>
            <a:endParaRPr lang="en-US" sz="4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0"/>
            <a:ext cx="9405673" cy="4572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Laboratory based user experiments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: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perform some 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predefined 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simulated information seeking 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task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34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limited and homogeneous user population</a:t>
            </a:r>
          </a:p>
          <a:p>
            <a:pPr lvl="1">
              <a:spcAft>
                <a:spcPts val="1200"/>
              </a:spcAft>
            </a:pPr>
            <a:endParaRPr lang="en-US" dirty="0" smtClean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0315542.jp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322130"/>
            <a:ext cx="9906000" cy="7180130"/>
          </a:xfrm>
          <a:prstGeom prst="rect">
            <a:avLst/>
          </a:prstGeom>
        </p:spPr>
      </p:pic>
      <p:pic>
        <p:nvPicPr>
          <p:cNvPr id="4" name="Picture 3" descr="j0315542.jpg"/>
          <p:cNvPicPr>
            <a:picLocks noChangeAspect="1"/>
          </p:cNvPicPr>
          <p:nvPr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3253969" y="1981200"/>
            <a:ext cx="6728231" cy="4876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124200"/>
            <a:ext cx="9405673" cy="4572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Laboratory based user experiments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: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perform some 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predefined 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simulated information seeking 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task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limited and homogeneous user 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population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34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expensive</a:t>
            </a:r>
          </a:p>
          <a:p>
            <a:pPr lvl="1">
              <a:spcAft>
                <a:spcPts val="1200"/>
              </a:spcAft>
            </a:pPr>
            <a:endParaRPr lang="en-US" dirty="0" smtClean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1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Capturing User </a:t>
            </a:r>
            <a:r>
              <a:rPr lang="en-US" sz="4800" i="1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Interactions</a:t>
            </a:r>
            <a:endParaRPr lang="en-US" sz="4800" i="1" dirty="0"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1" dirty="0" smtClean="0"/>
              <a:t>Capturing User </a:t>
            </a:r>
            <a:r>
              <a:rPr lang="en-US" sz="4800" i="1" dirty="0" smtClean="0"/>
              <a:t>Interactions</a:t>
            </a:r>
            <a:endParaRPr lang="en-US" sz="4800" i="1" dirty="0"/>
          </a:p>
        </p:txBody>
      </p:sp>
      <p:pic>
        <p:nvPicPr>
          <p:cNvPr id="6" name="Picture 5" descr="small_pi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2667000"/>
            <a:ext cx="5588000" cy="4191000"/>
          </a:xfrm>
          <a:prstGeom prst="rect">
            <a:avLst/>
          </a:prstGeom>
        </p:spPr>
      </p:pic>
      <p:pic>
        <p:nvPicPr>
          <p:cNvPr id="7" name="Picture 6" descr="big_p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667000"/>
            <a:ext cx="5588000" cy="4191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90800"/>
            <a:ext cx="9405673" cy="4572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Laboratory based user experiments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: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perform some 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predefined 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simulated information seeking 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task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limited and homogeneous user 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population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expensive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34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collected </a:t>
            </a:r>
            <a:r>
              <a:rPr lang="en-US" sz="34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data</a:t>
            </a:r>
            <a:r>
              <a:rPr lang="en-US" sz="34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 &lt;&lt; than </a:t>
            </a:r>
            <a:r>
              <a:rPr lang="en-US" sz="34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what is acquired by search </a:t>
            </a:r>
            <a:r>
              <a:rPr lang="en-US" sz="34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engines</a:t>
            </a:r>
            <a:r>
              <a:rPr lang="en-US" sz="34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’ query-</a:t>
            </a:r>
            <a:r>
              <a:rPr lang="en-US" sz="34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logs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1" dirty="0" smtClean="0"/>
              <a:t>Capturing User </a:t>
            </a:r>
            <a:r>
              <a:rPr lang="en-US" sz="4800" i="1" dirty="0" smtClean="0"/>
              <a:t>Interactions</a:t>
            </a:r>
            <a:endParaRPr lang="en-US" sz="4800" i="1" dirty="0"/>
          </a:p>
        </p:txBody>
      </p:sp>
      <p:pic>
        <p:nvPicPr>
          <p:cNvPr id="5" name="Picture 4" descr="Big_brother_is_watching_yo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0"/>
            <a:ext cx="70104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527" y="1981200"/>
            <a:ext cx="9405673" cy="457200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  <a:buNone/>
            </a:pP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Laboratory based user experiments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: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perform some 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predefined 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simulated information seeking 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task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expensive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limited and homogeneous user population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collected data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 &lt;&lt; than 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what is acquired by search 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engines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’ query-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logs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34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extensive control over the participants</a:t>
            </a:r>
            <a:endParaRPr lang="en-US" sz="3400" dirty="0" smtClean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  <a:p>
            <a:pPr lvl="1">
              <a:spcAft>
                <a:spcPts val="1200"/>
              </a:spcAft>
            </a:pPr>
            <a:endParaRPr lang="en-US" dirty="0" smtClean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rowd_pengui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9413"/>
            <a:ext cx="9906000" cy="7437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685800"/>
            <a:ext cx="8915400" cy="1143000"/>
          </a:xfrm>
        </p:spPr>
        <p:txBody>
          <a:bodyPr/>
          <a:lstStyle/>
          <a:p>
            <a:r>
              <a:rPr lang="en-US" sz="4800" i="1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Alternative way for Capturing </a:t>
            </a:r>
            <a:br>
              <a:rPr lang="en-US" sz="4800" i="1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</a:br>
            <a:r>
              <a:rPr lang="en-US" sz="4800" i="1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User </a:t>
            </a:r>
            <a:r>
              <a:rPr lang="en-US" sz="4800" i="1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Interactions?</a:t>
            </a:r>
            <a:endParaRPr lang="en-US" sz="4800" i="1" dirty="0"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276600"/>
            <a:ext cx="9405673" cy="1447800"/>
          </a:xfrm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  <a:buNone/>
            </a:pPr>
            <a:r>
              <a:rPr lang="en-US" sz="7200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Crowdsourcing</a:t>
            </a:r>
            <a:r>
              <a:rPr lang="en-US" sz="72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?</a:t>
            </a:r>
            <a:endParaRPr lang="en-US" sz="7200" dirty="0" smtClean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1" dirty="0" smtClean="0"/>
              <a:t>Capturing User </a:t>
            </a:r>
            <a:r>
              <a:rPr lang="en-US" sz="4800" i="1" dirty="0" smtClean="0"/>
              <a:t>Interactions</a:t>
            </a:r>
            <a:endParaRPr lang="en-US" sz="4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9329473" cy="4495800"/>
          </a:xfrm>
        </p:spPr>
        <p:txBody>
          <a:bodyPr>
            <a:normAutofit fontScale="92500" lnSpcReduction="10000"/>
          </a:bodyPr>
          <a:lstStyle/>
          <a:p>
            <a:pPr algn="ctr">
              <a:spcAft>
                <a:spcPts val="1200"/>
              </a:spcAft>
              <a:buNone/>
            </a:pPr>
            <a:r>
              <a:rPr lang="en-US" sz="3000" dirty="0" smtClean="0"/>
              <a:t>Query (Sessions) logs from search engines</a:t>
            </a:r>
          </a:p>
          <a:p>
            <a:pPr algn="ctr">
              <a:spcAft>
                <a:spcPts val="1200"/>
              </a:spcAft>
              <a:buNone/>
            </a:pPr>
            <a:endParaRPr lang="en-US" sz="3000" dirty="0" smtClean="0"/>
          </a:p>
          <a:p>
            <a:pPr algn="ctr">
              <a:spcAft>
                <a:spcPts val="1200"/>
              </a:spcAft>
              <a:buNone/>
            </a:pPr>
            <a:endParaRPr lang="en-US" sz="3000" dirty="0" smtClean="0"/>
          </a:p>
          <a:p>
            <a:pPr algn="ctr">
              <a:spcAft>
                <a:spcPts val="1200"/>
              </a:spcAft>
              <a:buNone/>
            </a:pPr>
            <a:endParaRPr lang="en-US" sz="3000" dirty="0" smtClean="0"/>
          </a:p>
          <a:p>
            <a:pPr algn="ctr">
              <a:spcAft>
                <a:spcPts val="1200"/>
              </a:spcAft>
              <a:buNone/>
            </a:pPr>
            <a:endParaRPr lang="en-US" sz="3000" dirty="0" smtClean="0"/>
          </a:p>
          <a:p>
            <a:pPr algn="ctr">
              <a:spcAft>
                <a:spcPts val="1200"/>
              </a:spcAft>
              <a:buNone/>
            </a:pPr>
            <a:r>
              <a:rPr lang="en-US" sz="3000" dirty="0" smtClean="0"/>
              <a:t>Laboratory based user experiments</a:t>
            </a:r>
          </a:p>
        </p:txBody>
      </p:sp>
      <p:pic>
        <p:nvPicPr>
          <p:cNvPr id="4" name="Picture 3" descr="j01826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3244850"/>
            <a:ext cx="4108923" cy="2774950"/>
          </a:xfrm>
          <a:prstGeom prst="rect">
            <a:avLst/>
          </a:prstGeom>
        </p:spPr>
      </p:pic>
      <p:pic>
        <p:nvPicPr>
          <p:cNvPr id="5" name="Picture 4" descr="query-log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266869"/>
            <a:ext cx="5570746" cy="275293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8949271">
            <a:off x="3802982" y="2888407"/>
            <a:ext cx="586453" cy="330347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Right Arrow 6"/>
          <p:cNvSpPr/>
          <p:nvPr/>
        </p:nvSpPr>
        <p:spPr>
          <a:xfrm rot="18712992">
            <a:off x="5588108" y="6107009"/>
            <a:ext cx="586453" cy="330347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1" dirty="0" err="1" smtClean="0"/>
              <a:t>Crowdsourcing</a:t>
            </a:r>
            <a:r>
              <a:rPr lang="en-US" sz="4800" i="1" dirty="0" smtClean="0"/>
              <a:t>  Interactions</a:t>
            </a:r>
            <a:endParaRPr lang="en-US" sz="4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9405673" cy="4572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800" dirty="0" smtClean="0"/>
              <a:t>Use </a:t>
            </a:r>
            <a:r>
              <a:rPr lang="en-US" sz="2800" dirty="0" err="1" smtClean="0"/>
              <a:t>crowdsourcing</a:t>
            </a:r>
            <a:r>
              <a:rPr lang="en-US" sz="2800" dirty="0" smtClean="0"/>
              <a:t> for getting user interactions</a:t>
            </a:r>
            <a:r>
              <a:rPr lang="en-US" sz="2800" dirty="0" smtClean="0"/>
              <a:t>: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workers are asked to complete information seeking tasks within a web-based </a:t>
            </a:r>
            <a:r>
              <a:rPr lang="en-US" sz="2800" dirty="0" err="1" smtClean="0"/>
              <a:t>crowdsourcing</a:t>
            </a:r>
            <a:r>
              <a:rPr lang="en-US" sz="2800" dirty="0" smtClean="0"/>
              <a:t> platform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researchers can capture logs of workers </a:t>
            </a:r>
            <a:r>
              <a:rPr lang="en-US" sz="2800" dirty="0" smtClean="0"/>
              <a:t>interactions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 acquire entry and post-search information and statistics,</a:t>
            </a:r>
            <a:r>
              <a:rPr lang="en-US" sz="2800" dirty="0" smtClean="0"/>
              <a:t> to </a:t>
            </a:r>
            <a:r>
              <a:rPr lang="en-US" sz="2800" dirty="0" err="1" smtClean="0"/>
              <a:t>characterise</a:t>
            </a:r>
            <a:r>
              <a:rPr lang="en-US" sz="2800" dirty="0" smtClean="0"/>
              <a:t> user </a:t>
            </a:r>
            <a:r>
              <a:rPr lang="en-US" sz="2800" dirty="0" smtClean="0"/>
              <a:t>population</a:t>
            </a:r>
            <a:r>
              <a:rPr lang="en-US" sz="2800" dirty="0" smtClean="0"/>
              <a:t>.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~ similar to lab-based experiments?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1" dirty="0" err="1" smtClean="0"/>
              <a:t>Crowdsourcing</a:t>
            </a:r>
            <a:r>
              <a:rPr lang="en-US" sz="4800" i="1" dirty="0" smtClean="0"/>
              <a:t> VS Lab-based Interactions</a:t>
            </a:r>
            <a:endParaRPr lang="en-US" sz="4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9405673" cy="42672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3000" dirty="0" smtClean="0"/>
              <a:t>Key aspects: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sz="3200" dirty="0" smtClean="0"/>
              <a:t>Definition of </a:t>
            </a:r>
            <a:r>
              <a:rPr lang="en-US" sz="3200" dirty="0" smtClean="0"/>
              <a:t>information seeking </a:t>
            </a:r>
            <a:r>
              <a:rPr lang="en-US" sz="3200" dirty="0" smtClean="0"/>
              <a:t>tasks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sz="3200" dirty="0" smtClean="0"/>
              <a:t>How interactions are captured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sz="3200" dirty="0" smtClean="0"/>
              <a:t>P</a:t>
            </a:r>
            <a:r>
              <a:rPr lang="en-US" sz="3200" dirty="0" smtClean="0"/>
              <a:t>ost</a:t>
            </a:r>
            <a:r>
              <a:rPr lang="en-US" sz="3200" dirty="0" smtClean="0"/>
              <a:t>-retrieval </a:t>
            </a:r>
            <a:r>
              <a:rPr lang="en-US" sz="3200" dirty="0" smtClean="0"/>
              <a:t>information acquisition</a:t>
            </a:r>
          </a:p>
          <a:p>
            <a:pPr marL="514350" indent="-514350">
              <a:spcAft>
                <a:spcPts val="1200"/>
              </a:spcAft>
              <a:buFont typeface="Wingdings" pitchFamily="2" charset="2"/>
              <a:buAutoNum type="arabicPeriod"/>
            </a:pPr>
            <a:r>
              <a:rPr lang="en-US" sz="3200" dirty="0" smtClean="0"/>
              <a:t>Characteristics of user </a:t>
            </a:r>
            <a:r>
              <a:rPr lang="en-US" sz="3200" dirty="0" smtClean="0"/>
              <a:t>population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rowd_pengui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9413"/>
            <a:ext cx="9906000" cy="7437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1" dirty="0" err="1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Crowdsourcing</a:t>
            </a:r>
            <a:r>
              <a:rPr lang="en-US" sz="4800" i="1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  has an heterogeneous and large user population</a:t>
            </a:r>
            <a:endParaRPr lang="en-US" sz="4800" i="1" dirty="0"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886236"/>
            <a:ext cx="9906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See “Demographics </a:t>
            </a:r>
            <a:r>
              <a:rPr lang="en-US" sz="33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of Mechanical </a:t>
            </a:r>
            <a:r>
              <a:rPr lang="en-US" sz="33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Turk”, P. </a:t>
            </a:r>
            <a:r>
              <a:rPr lang="en-US" sz="3300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Ipeirotis</a:t>
            </a:r>
            <a:endParaRPr lang="en-US" sz="3300" dirty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794337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Mechanical Turk workers are relatively representative</a:t>
            </a:r>
            <a:r>
              <a:rPr lang="en-US" sz="30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n-US" sz="30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of </a:t>
            </a:r>
            <a:r>
              <a:rPr lang="en-US" sz="30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the population of US Internet users</a:t>
            </a:r>
            <a:endParaRPr lang="en-US" sz="3000" dirty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0315542.jp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322130"/>
            <a:ext cx="9906000" cy="7180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1" dirty="0" err="1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Crowdsourcing</a:t>
            </a:r>
            <a:r>
              <a:rPr lang="en-US" sz="4800" i="1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 is cheap</a:t>
            </a:r>
            <a:endParaRPr lang="en-US" sz="4800" i="1" dirty="0"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743200"/>
            <a:ext cx="9405673" cy="4572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40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Average </a:t>
            </a:r>
            <a:r>
              <a:rPr lang="en-US" sz="40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hourly rate of</a:t>
            </a:r>
            <a:r>
              <a:rPr lang="en-US" sz="40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 experiments we carried on is </a:t>
            </a:r>
            <a:r>
              <a:rPr lang="en-US" sz="40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$</a:t>
            </a:r>
            <a:r>
              <a:rPr lang="en-US" sz="40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1.38</a:t>
            </a:r>
          </a:p>
          <a:p>
            <a:pPr>
              <a:spcAft>
                <a:spcPts val="1200"/>
              </a:spcAft>
              <a:buNone/>
            </a:pPr>
            <a:endParaRPr lang="en-US" sz="4000" dirty="0" smtClean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  <a:p>
            <a:pPr>
              <a:spcAft>
                <a:spcPts val="1200"/>
              </a:spcAft>
              <a:buNone/>
            </a:pPr>
            <a:r>
              <a:rPr lang="en-US" sz="40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 National </a:t>
            </a:r>
            <a:r>
              <a:rPr lang="en-US" sz="40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minimum wage in UK is</a:t>
            </a:r>
            <a:r>
              <a:rPr lang="en-US" sz="40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 $</a:t>
            </a:r>
            <a:r>
              <a:rPr lang="en-US" sz="40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9.35.</a:t>
            </a:r>
            <a:endParaRPr lang="en-US" sz="4000" dirty="0" smtClean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81000"/>
            <a:ext cx="8915400" cy="1143000"/>
          </a:xfrm>
        </p:spPr>
        <p:txBody>
          <a:bodyPr/>
          <a:lstStyle/>
          <a:p>
            <a:r>
              <a:rPr lang="en-US" sz="4800" i="1" dirty="0" smtClean="0"/>
              <a:t>Quality?</a:t>
            </a:r>
            <a:br>
              <a:rPr lang="en-US" sz="4800" i="1" dirty="0" smtClean="0"/>
            </a:br>
            <a:r>
              <a:rPr lang="en-US" sz="4000" i="1" dirty="0" smtClean="0"/>
              <a:t>(of supplied info, of </a:t>
            </a:r>
            <a:r>
              <a:rPr lang="en-US" sz="4000" i="1" dirty="0" err="1" smtClean="0"/>
              <a:t>interacitions</a:t>
            </a:r>
            <a:r>
              <a:rPr lang="en-US" sz="4800" i="1" dirty="0" smtClean="0"/>
              <a:t>)</a:t>
            </a:r>
            <a:endParaRPr lang="en-US" sz="4800" i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9405673" cy="4572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en-US" sz="2800" dirty="0" smtClean="0"/>
              <a:t>~ laboratory</a:t>
            </a:r>
            <a:r>
              <a:rPr lang="en-US" sz="2800" dirty="0" smtClean="0"/>
              <a:t>-based experiments provide to researchers correct and detailed </a:t>
            </a:r>
            <a:r>
              <a:rPr lang="en-US" sz="2800" dirty="0" smtClean="0"/>
              <a:t>information</a:t>
            </a:r>
          </a:p>
          <a:p>
            <a:pPr>
              <a:spcAft>
                <a:spcPts val="12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en-US" sz="2800" dirty="0" smtClean="0"/>
              <a:t>What about </a:t>
            </a:r>
            <a:r>
              <a:rPr lang="en-US" sz="2800" dirty="0" err="1" smtClean="0"/>
              <a:t>crowdsourced</a:t>
            </a:r>
            <a:r>
              <a:rPr lang="en-US" sz="2800" dirty="0" smtClean="0"/>
              <a:t> workers?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malicious </a:t>
            </a:r>
            <a:r>
              <a:rPr lang="en-US" sz="2800" dirty="0" smtClean="0"/>
              <a:t>users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n</a:t>
            </a:r>
            <a:r>
              <a:rPr lang="en-US" sz="2800" dirty="0" smtClean="0"/>
              <a:t>ot motivated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likely </a:t>
            </a:r>
            <a:r>
              <a:rPr lang="en-US" sz="2800" dirty="0" err="1" smtClean="0"/>
              <a:t>optimise</a:t>
            </a:r>
            <a:r>
              <a:rPr lang="en-US" sz="2800" dirty="0" smtClean="0"/>
              <a:t> working </a:t>
            </a:r>
            <a:r>
              <a:rPr lang="en-US" sz="2800" dirty="0" smtClean="0"/>
              <a:t>strategy for completing </a:t>
            </a:r>
            <a:r>
              <a:rPr lang="en-US" sz="2800" dirty="0" smtClean="0"/>
              <a:t>tasks </a:t>
            </a:r>
            <a:r>
              <a:rPr lang="en-US" sz="2400" dirty="0" smtClean="0"/>
              <a:t>(</a:t>
            </a:r>
            <a:r>
              <a:rPr lang="en-US" sz="2400" dirty="0" smtClean="0"/>
              <a:t>completion with the minimum effort or within a minimum time</a:t>
            </a:r>
            <a:r>
              <a:rPr lang="en-US" sz="2400" dirty="0" smtClean="0"/>
              <a:t>)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81000"/>
            <a:ext cx="8915400" cy="1143000"/>
          </a:xfrm>
        </p:spPr>
        <p:txBody>
          <a:bodyPr/>
          <a:lstStyle/>
          <a:p>
            <a:r>
              <a:rPr lang="en-US" sz="4800" i="1" dirty="0" smtClean="0"/>
              <a:t>Typology IIR tasks</a:t>
            </a:r>
            <a:endParaRPr lang="en-US" sz="4800" i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9405673" cy="4572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en-US" sz="2800" dirty="0" smtClean="0"/>
              <a:t>Traditional IIR: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creation of simulated work task </a:t>
            </a:r>
            <a:r>
              <a:rPr lang="en-US" sz="2800" dirty="0" smtClean="0"/>
              <a:t>situations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Read long/numerous instructions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user has to</a:t>
            </a:r>
            <a:r>
              <a:rPr lang="en-US" sz="2800" dirty="0" smtClean="0"/>
              <a:t> pose himself within the simulated scenario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u</a:t>
            </a:r>
            <a:r>
              <a:rPr lang="en-US" sz="2800" dirty="0" smtClean="0"/>
              <a:t>ser is told the specific </a:t>
            </a:r>
            <a:r>
              <a:rPr lang="en-US" sz="2800" dirty="0" smtClean="0"/>
              <a:t>information need he is expected to satisfy</a:t>
            </a:r>
            <a:endParaRPr lang="en-US" sz="2600" dirty="0" smtClean="0"/>
          </a:p>
          <a:p>
            <a:pPr>
              <a:spcAft>
                <a:spcPts val="12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en-US" sz="3400" dirty="0" smtClean="0"/>
              <a:t>Applicable to </a:t>
            </a:r>
            <a:r>
              <a:rPr lang="en-US" sz="3400" dirty="0" err="1" smtClean="0"/>
              <a:t>crowdsourced</a:t>
            </a:r>
            <a:r>
              <a:rPr lang="en-US" sz="3400" dirty="0" smtClean="0"/>
              <a:t> workers?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3639741"/>
            <a:ext cx="6934200" cy="18466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800" dirty="0" smtClean="0"/>
              <a:t>Need to define a new protocol for performing IIR tasks in </a:t>
            </a:r>
            <a:r>
              <a:rPr lang="en-US" sz="3800" dirty="0" err="1" smtClean="0"/>
              <a:t>crowdsourcing</a:t>
            </a:r>
            <a:r>
              <a:rPr lang="en-US" sz="3800" dirty="0" smtClean="0"/>
              <a:t> environments?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1" dirty="0" smtClean="0"/>
              <a:t>1</a:t>
            </a:r>
            <a:r>
              <a:rPr lang="en-US" sz="4800" i="1" dirty="0" smtClean="0"/>
              <a:t>. Define Information seeking task</a:t>
            </a:r>
            <a:endParaRPr lang="en-US" sz="4800" i="1" dirty="0"/>
          </a:p>
        </p:txBody>
      </p:sp>
      <p:pic>
        <p:nvPicPr>
          <p:cNvPr id="4" name="Picture 3" descr="question_mturk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2571750"/>
            <a:ext cx="9906000" cy="3676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3091696"/>
            <a:ext cx="7010400" cy="21236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/>
              <a:t>Topic: </a:t>
            </a:r>
            <a:r>
              <a:rPr lang="en-US" sz="2200" b="1" dirty="0" smtClean="0"/>
              <a:t>Warren Moon</a:t>
            </a:r>
          </a:p>
          <a:p>
            <a:r>
              <a:rPr lang="en-US" sz="2200" dirty="0" smtClean="0"/>
              <a:t>The questions: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How many times was Moon a Pro Bowler?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Who have coached Moon in professional football?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List the professional teams for which Moon has been a player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1" dirty="0" smtClean="0"/>
              <a:t>1. Define Information seeking task</a:t>
            </a:r>
            <a:endParaRPr lang="en-US" sz="4800" i="1" dirty="0"/>
          </a:p>
        </p:txBody>
      </p:sp>
      <p:pic>
        <p:nvPicPr>
          <p:cNvPr id="3" name="Picture 2" descr="answers_mturk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09600" y="2082604"/>
            <a:ext cx="8686800" cy="4699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1" dirty="0" smtClean="0"/>
              <a:t>2. Capture Interactions</a:t>
            </a:r>
            <a:endParaRPr lang="en-US" sz="4800" i="1" dirty="0"/>
          </a:p>
        </p:txBody>
      </p:sp>
      <p:pic>
        <p:nvPicPr>
          <p:cNvPr id="3" name="Picture 2" descr="searchinterf_mturk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3171825"/>
            <a:ext cx="9906000" cy="2162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510135"/>
            <a:ext cx="990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Demo: </a:t>
            </a:r>
            <a:r>
              <a:rPr lang="en-US" sz="2400" dirty="0" smtClean="0">
                <a:hlinkClick r:id="rId4"/>
              </a:rPr>
              <a:t>http://research.alltheway.co.uk/?AssignmentId=123&amp;HitId=123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1" dirty="0" smtClean="0"/>
              <a:t>2. Capture Interactions</a:t>
            </a:r>
            <a:endParaRPr lang="en-US" sz="4800" i="1" dirty="0"/>
          </a:p>
        </p:txBody>
      </p:sp>
      <p:pic>
        <p:nvPicPr>
          <p:cNvPr id="3" name="Picture 2" descr="asearch_mturk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52" y="1524000"/>
            <a:ext cx="8753648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1" dirty="0" smtClean="0"/>
              <a:t>Capturing User </a:t>
            </a:r>
            <a:r>
              <a:rPr lang="en-US" sz="4800" i="1" dirty="0" smtClean="0"/>
              <a:t>Interactions</a:t>
            </a:r>
            <a:endParaRPr lang="en-US" sz="4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9024673" cy="4038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800" dirty="0" smtClean="0"/>
              <a:t>Query logs from search engines: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3400" dirty="0" smtClean="0"/>
              <a:t>completely </a:t>
            </a:r>
            <a:r>
              <a:rPr lang="en-US" sz="3400" dirty="0" smtClean="0"/>
              <a:t>naturalistic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endParaRPr lang="en-US" sz="1800" dirty="0" smtClean="0"/>
          </a:p>
          <a:p>
            <a:pPr lvl="1">
              <a:spcAft>
                <a:spcPts val="1200"/>
              </a:spcAft>
              <a:buFont typeface="Arial"/>
              <a:buChar char="•"/>
            </a:pPr>
            <a:endParaRPr lang="en-US" sz="1800" dirty="0" smtClean="0"/>
          </a:p>
          <a:p>
            <a:pPr lvl="1">
              <a:spcAft>
                <a:spcPts val="1200"/>
              </a:spcAft>
            </a:pPr>
            <a:endParaRPr lang="en-US" dirty="0" smtClean="0"/>
          </a:p>
        </p:txBody>
      </p:sp>
      <p:pic>
        <p:nvPicPr>
          <p:cNvPr id="11" name="Picture 10" descr="j01784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776795"/>
            <a:ext cx="4495800" cy="30050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1" dirty="0" smtClean="0"/>
              <a:t>2. Capture Interactions</a:t>
            </a:r>
            <a:endParaRPr lang="en-US" sz="4800" i="1" dirty="0"/>
          </a:p>
        </p:txBody>
      </p:sp>
      <p:pic>
        <p:nvPicPr>
          <p:cNvPr id="4" name="Picture 3" descr="anotherpage_mturk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5050"/>
            <a:ext cx="9906000" cy="440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1" dirty="0" smtClean="0"/>
              <a:t>2. Capture Interactions</a:t>
            </a:r>
            <a:endParaRPr lang="en-US" sz="4800" i="1" dirty="0"/>
          </a:p>
        </p:txBody>
      </p:sp>
      <p:pic>
        <p:nvPicPr>
          <p:cNvPr id="3" name="Picture 2" descr="interacted_mturk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51537"/>
            <a:ext cx="8610600" cy="5406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1" dirty="0" smtClean="0"/>
              <a:t>3. Acquire post-search information</a:t>
            </a:r>
            <a:endParaRPr lang="en-US" sz="4800" i="1" dirty="0"/>
          </a:p>
        </p:txBody>
      </p:sp>
      <p:pic>
        <p:nvPicPr>
          <p:cNvPr id="4" name="Picture 3" descr="questioneer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1325"/>
            <a:ext cx="9906001" cy="507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1" dirty="0" smtClean="0"/>
              <a:t>4. Characteristics of user population</a:t>
            </a:r>
            <a:endParaRPr lang="en-US" sz="4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895600"/>
            <a:ext cx="9906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400" dirty="0" smtClean="0"/>
              <a:t>Require qualification test:</a:t>
            </a:r>
          </a:p>
          <a:p>
            <a:pPr>
              <a:spcAft>
                <a:spcPts val="12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en-US" sz="3400" dirty="0" smtClean="0"/>
              <a:t>  Quantitatively </a:t>
            </a:r>
            <a:r>
              <a:rPr lang="en-US" sz="3400" dirty="0" err="1" smtClean="0"/>
              <a:t>characterise</a:t>
            </a:r>
            <a:r>
              <a:rPr lang="en-US" sz="3400" dirty="0" smtClean="0"/>
              <a:t> a user</a:t>
            </a:r>
          </a:p>
          <a:p>
            <a:pPr>
              <a:spcAft>
                <a:spcPts val="12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en-US" sz="3400" dirty="0" smtClean="0"/>
              <a:t>  based </a:t>
            </a:r>
            <a:r>
              <a:rPr lang="en-US" sz="3400" dirty="0" smtClean="0"/>
              <a:t>on </a:t>
            </a:r>
            <a:r>
              <a:rPr lang="en-US" sz="3400" dirty="0" smtClean="0"/>
              <a:t>aptitude </a:t>
            </a:r>
            <a:r>
              <a:rPr lang="en-US" sz="3400" dirty="0" smtClean="0"/>
              <a:t>or Intelligence Quotient (IQ</a:t>
            </a:r>
            <a:r>
              <a:rPr lang="en-US" sz="3400" dirty="0" smtClean="0"/>
              <a:t>)</a:t>
            </a:r>
          </a:p>
          <a:p>
            <a:pPr>
              <a:spcAft>
                <a:spcPts val="12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en-US" sz="3400" dirty="0" smtClean="0"/>
              <a:t>  this also gives an estimate of whether </a:t>
            </a:r>
            <a:r>
              <a:rPr lang="en-US" sz="3400" dirty="0" smtClean="0"/>
              <a:t>workers are suitable for the typology of information </a:t>
            </a:r>
            <a:r>
              <a:rPr lang="en-US" sz="3400" dirty="0" smtClean="0"/>
              <a:t>seeking task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1" dirty="0" smtClean="0"/>
              <a:t>4. Characteristics of user population</a:t>
            </a:r>
            <a:endParaRPr lang="en-US" sz="4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438400"/>
            <a:ext cx="861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Which word is closet in meaning to</a:t>
            </a:r>
            <a:r>
              <a:rPr lang="en-US" sz="3000" dirty="0" smtClean="0"/>
              <a:t> </a:t>
            </a:r>
            <a:r>
              <a:rPr lang="en-US" sz="3000" dirty="0" smtClean="0"/>
              <a:t>LIGAMENT</a:t>
            </a:r>
            <a:r>
              <a:rPr lang="en-US" sz="3000" dirty="0" smtClean="0"/>
              <a:t>?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276600"/>
            <a:ext cx="46482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000" dirty="0" smtClean="0"/>
              <a:t>Band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000" dirty="0" smtClean="0"/>
              <a:t>Nerve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000" dirty="0" smtClean="0"/>
              <a:t>Tendon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000" dirty="0" smtClean="0"/>
              <a:t>Appendage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000" dirty="0" smtClean="0"/>
              <a:t>Branch</a:t>
            </a:r>
          </a:p>
        </p:txBody>
      </p:sp>
      <p:sp>
        <p:nvSpPr>
          <p:cNvPr id="7" name="Left Arrow 6"/>
          <p:cNvSpPr/>
          <p:nvPr/>
        </p:nvSpPr>
        <p:spPr>
          <a:xfrm>
            <a:off x="2667000" y="4191000"/>
            <a:ext cx="4119880" cy="614680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mmary_statistic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8600" y="2667000"/>
            <a:ext cx="9601200" cy="35241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1" dirty="0" smtClean="0"/>
              <a:t>Interactions statistics</a:t>
            </a:r>
            <a:endParaRPr lang="en-US" sz="4800" i="1" dirty="0"/>
          </a:p>
        </p:txBody>
      </p:sp>
      <p:sp>
        <p:nvSpPr>
          <p:cNvPr id="6" name="Oval 5"/>
          <p:cNvSpPr/>
          <p:nvPr/>
        </p:nvSpPr>
        <p:spPr>
          <a:xfrm>
            <a:off x="6412653" y="2788920"/>
            <a:ext cx="822960" cy="822960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Oval 6"/>
          <p:cNvSpPr/>
          <p:nvPr/>
        </p:nvSpPr>
        <p:spPr>
          <a:xfrm>
            <a:off x="6324600" y="5562600"/>
            <a:ext cx="1066800" cy="822960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Oval 7"/>
          <p:cNvSpPr/>
          <p:nvPr/>
        </p:nvSpPr>
        <p:spPr>
          <a:xfrm>
            <a:off x="6400800" y="3215640"/>
            <a:ext cx="822960" cy="822960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Oval 8"/>
          <p:cNvSpPr/>
          <p:nvPr/>
        </p:nvSpPr>
        <p:spPr>
          <a:xfrm>
            <a:off x="6477000" y="4358640"/>
            <a:ext cx="822960" cy="822960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Warren Moon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14601"/>
            <a:ext cx="9102859" cy="4648199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3000" dirty="0" smtClean="0"/>
              <a:t>Warren Moon Pro </a:t>
            </a:r>
            <a:r>
              <a:rPr lang="en-US" sz="3000" dirty="0" smtClean="0"/>
              <a:t>Bowler</a:t>
            </a:r>
          </a:p>
          <a:p>
            <a:pPr>
              <a:buFont typeface="Arial"/>
              <a:buChar char="•"/>
            </a:pPr>
            <a:r>
              <a:rPr lang="en-US" sz="3000" dirty="0" smtClean="0"/>
              <a:t>Warren </a:t>
            </a:r>
            <a:r>
              <a:rPr lang="en-US" sz="3000" dirty="0" smtClean="0"/>
              <a:t>Moon</a:t>
            </a:r>
            <a:r>
              <a:rPr lang="en-US" sz="3000" dirty="0" smtClean="0"/>
              <a:t> a </a:t>
            </a:r>
            <a:r>
              <a:rPr lang="en-US" sz="3000" dirty="0" smtClean="0"/>
              <a:t>Pro </a:t>
            </a:r>
            <a:r>
              <a:rPr lang="en-US" sz="3000" dirty="0" smtClean="0"/>
              <a:t>Bowler</a:t>
            </a:r>
          </a:p>
          <a:p>
            <a:pPr>
              <a:buFont typeface="Arial"/>
              <a:buChar char="•"/>
            </a:pPr>
            <a:r>
              <a:rPr lang="en-US" sz="3000" dirty="0" smtClean="0"/>
              <a:t>Warren </a:t>
            </a:r>
            <a:r>
              <a:rPr lang="en-US" sz="3000" dirty="0" smtClean="0"/>
              <a:t>Moon a Pro Bowler</a:t>
            </a:r>
            <a:r>
              <a:rPr lang="en-US" sz="3000" dirty="0" smtClean="0"/>
              <a:t> – coach</a:t>
            </a:r>
          </a:p>
          <a:p>
            <a:pPr>
              <a:buFont typeface="Arial"/>
              <a:buChar char="•"/>
            </a:pPr>
            <a:r>
              <a:rPr lang="en-US" sz="3000" dirty="0" smtClean="0"/>
              <a:t>Warren </a:t>
            </a:r>
            <a:r>
              <a:rPr lang="en-US" sz="3000" dirty="0" smtClean="0"/>
              <a:t>Moon </a:t>
            </a:r>
            <a:r>
              <a:rPr lang="en-US" sz="3000" dirty="0" smtClean="0"/>
              <a:t>football</a:t>
            </a:r>
          </a:p>
          <a:p>
            <a:pPr>
              <a:buFont typeface="Arial"/>
              <a:buChar char="•"/>
            </a:pPr>
            <a:r>
              <a:rPr lang="en-US" sz="3000" dirty="0" smtClean="0"/>
              <a:t>How </a:t>
            </a:r>
            <a:r>
              <a:rPr lang="en-US" sz="3000" dirty="0" smtClean="0"/>
              <a:t>many times was Moon a Pro Bowler</a:t>
            </a:r>
            <a:r>
              <a:rPr lang="en-US" sz="3000" dirty="0" smtClean="0"/>
              <a:t>?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Warren Moon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1"/>
            <a:ext cx="9906000" cy="4648199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3000" dirty="0" smtClean="0"/>
              <a:t>How </a:t>
            </a:r>
            <a:r>
              <a:rPr lang="en-US" sz="3000" dirty="0" smtClean="0"/>
              <a:t>many times was Warren Moon a Pro </a:t>
            </a:r>
            <a:r>
              <a:rPr lang="en-US" sz="3000" dirty="0" smtClean="0"/>
              <a:t>Bowler</a:t>
            </a:r>
          </a:p>
          <a:p>
            <a:pPr>
              <a:buFont typeface="Arial"/>
              <a:buChar char="•"/>
            </a:pPr>
            <a:r>
              <a:rPr lang="en-US" sz="3000" dirty="0" smtClean="0"/>
              <a:t>how </a:t>
            </a:r>
            <a:r>
              <a:rPr lang="en-US" sz="3000" dirty="0" smtClean="0"/>
              <a:t>many times was moon a pro </a:t>
            </a:r>
            <a:r>
              <a:rPr lang="en-US" sz="3000" dirty="0" smtClean="0"/>
              <a:t>bowler</a:t>
            </a:r>
          </a:p>
          <a:p>
            <a:pPr>
              <a:buFont typeface="Arial"/>
              <a:buChar char="•"/>
            </a:pPr>
            <a:r>
              <a:rPr lang="en-US" sz="3000" dirty="0" smtClean="0"/>
              <a:t>Pro </a:t>
            </a:r>
            <a:r>
              <a:rPr lang="en-US" sz="3000" dirty="0" smtClean="0"/>
              <a:t>Bowler named </a:t>
            </a:r>
            <a:r>
              <a:rPr lang="en-US" sz="3000" dirty="0" smtClean="0"/>
              <a:t>Moon</a:t>
            </a:r>
          </a:p>
          <a:p>
            <a:pPr>
              <a:buFont typeface="Arial"/>
              <a:buChar char="•"/>
            </a:pPr>
            <a:r>
              <a:rPr lang="en-US" sz="3000" dirty="0" smtClean="0"/>
              <a:t>Warren Moon</a:t>
            </a:r>
          </a:p>
          <a:p>
            <a:pPr>
              <a:buFont typeface="Arial"/>
              <a:buChar char="•"/>
            </a:pPr>
            <a:r>
              <a:rPr lang="en-US" sz="3000" dirty="0" smtClean="0"/>
              <a:t>Warren </a:t>
            </a:r>
            <a:r>
              <a:rPr lang="en-US" sz="3000" dirty="0" smtClean="0"/>
              <a:t>Moon </a:t>
            </a:r>
            <a:r>
              <a:rPr lang="en-US" sz="3000" dirty="0" smtClean="0"/>
              <a:t>coach</a:t>
            </a:r>
          </a:p>
          <a:p>
            <a:pPr>
              <a:buFont typeface="Arial"/>
              <a:buChar char="•"/>
            </a:pPr>
            <a:r>
              <a:rPr lang="en-US" sz="3000" dirty="0" smtClean="0"/>
              <a:t>who </a:t>
            </a:r>
            <a:r>
              <a:rPr lang="en-US" sz="3000" dirty="0" smtClean="0"/>
              <a:t>coached warren moon in professional football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Warren Moon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438400"/>
            <a:ext cx="3200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Warren Moon</a:t>
            </a:r>
          </a:p>
          <a:p>
            <a:endParaRPr lang="en-US" sz="34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57150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Warren Moon Pro Bowler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2400" y="4343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Warren Moon coach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33800" y="24384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who coached warren </a:t>
            </a:r>
            <a:r>
              <a:rPr lang="en-US" sz="3600" dirty="0" smtClean="0"/>
              <a:t>moon</a:t>
            </a:r>
          </a:p>
          <a:p>
            <a:r>
              <a:rPr lang="en-US" sz="3600" dirty="0" smtClean="0"/>
              <a:t> </a:t>
            </a:r>
            <a:r>
              <a:rPr lang="en-US" sz="3600" dirty="0" smtClean="0"/>
              <a:t>in professional football</a:t>
            </a:r>
            <a:endParaRPr lang="en-US" sz="3600" dirty="0"/>
          </a:p>
        </p:txBody>
      </p:sp>
      <p:sp>
        <p:nvSpPr>
          <p:cNvPr id="8" name="Down Arrow 7"/>
          <p:cNvSpPr/>
          <p:nvPr/>
        </p:nvSpPr>
        <p:spPr>
          <a:xfrm rot="21441281">
            <a:off x="1509011" y="3135708"/>
            <a:ext cx="560200" cy="2665457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Down Arrow 8"/>
          <p:cNvSpPr/>
          <p:nvPr/>
        </p:nvSpPr>
        <p:spPr>
          <a:xfrm rot="14743861">
            <a:off x="4670070" y="4639520"/>
            <a:ext cx="560200" cy="1606185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Down Arrow 9"/>
          <p:cNvSpPr/>
          <p:nvPr/>
        </p:nvSpPr>
        <p:spPr>
          <a:xfrm rot="10800000">
            <a:off x="5638801" y="3651902"/>
            <a:ext cx="560200" cy="767698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 summary (1/3)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770095"/>
            <a:ext cx="9372600" cy="326716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500" dirty="0" err="1" smtClean="0"/>
              <a:t>Crowdsourced</a:t>
            </a:r>
            <a:r>
              <a:rPr lang="en-US" sz="3500" dirty="0" smtClean="0"/>
              <a:t> interactions not substitute of lab-based/query logs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500" dirty="0" smtClean="0"/>
              <a:t>but, can be used as additional data</a:t>
            </a:r>
            <a:endParaRPr 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j01784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0032276" cy="670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1" dirty="0" smtClean="0"/>
              <a:t>Capturing User </a:t>
            </a:r>
            <a:r>
              <a:rPr lang="en-US" sz="4800" i="1" dirty="0" smtClean="0"/>
              <a:t>Interactions</a:t>
            </a:r>
            <a:endParaRPr lang="en-US" sz="4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9024673" cy="4038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Query logs from search engines: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3400" dirty="0" smtClean="0">
                <a:solidFill>
                  <a:schemeClr val="bg1"/>
                </a:solidFill>
              </a:rPr>
              <a:t>completely </a:t>
            </a:r>
            <a:r>
              <a:rPr lang="en-US" sz="3400" dirty="0" smtClean="0">
                <a:solidFill>
                  <a:schemeClr val="bg1"/>
                </a:solidFill>
              </a:rPr>
              <a:t>naturalistic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endParaRPr lang="en-US" sz="1800" dirty="0" smtClean="0">
              <a:solidFill>
                <a:schemeClr val="bg1"/>
              </a:solidFill>
            </a:endParaRPr>
          </a:p>
          <a:p>
            <a:pPr lvl="1">
              <a:spcAft>
                <a:spcPts val="1200"/>
              </a:spcAft>
              <a:buFont typeface="Arial"/>
              <a:buChar char="•"/>
            </a:pPr>
            <a:endParaRPr lang="en-US" sz="1800" dirty="0" smtClean="0">
              <a:solidFill>
                <a:schemeClr val="bg1"/>
              </a:solidFill>
            </a:endParaRPr>
          </a:p>
          <a:p>
            <a:pPr lvl="1">
              <a:spcAft>
                <a:spcPts val="1200"/>
              </a:spcAft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 summary (2/3)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770095"/>
            <a:ext cx="9372600" cy="3267169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500" dirty="0" smtClean="0"/>
              <a:t>Need to compare </a:t>
            </a:r>
            <a:r>
              <a:rPr lang="en-US" sz="3500" dirty="0" err="1" smtClean="0"/>
              <a:t>crowdsourced</a:t>
            </a:r>
            <a:r>
              <a:rPr lang="en-US" sz="3500" dirty="0" smtClean="0"/>
              <a:t> interactions with lab-based interactions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3300" dirty="0" smtClean="0"/>
              <a:t>Are they similar?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3300" dirty="0" smtClean="0"/>
              <a:t>Do correlate?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3300" dirty="0" smtClean="0"/>
              <a:t>Differences in user population </a:t>
            </a:r>
            <a:r>
              <a:rPr lang="en-US" sz="3300" dirty="0" err="1" smtClean="0"/>
              <a:t>characterisation</a:t>
            </a:r>
            <a:r>
              <a:rPr lang="en-US" sz="3300" dirty="0" smtClean="0"/>
              <a:t>?</a:t>
            </a:r>
            <a:endParaRPr lang="en-US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 summary (3/3)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2667000"/>
            <a:ext cx="7848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/>
              <a:t>Crowdsourcing</a:t>
            </a:r>
            <a:r>
              <a:rPr lang="en-US" sz="4200" dirty="0" smtClean="0"/>
              <a:t> interactions</a:t>
            </a:r>
            <a:endParaRPr lang="en-US" sz="42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900136"/>
            <a:ext cx="960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err="1" smtClean="0"/>
              <a:t>Crowdsourced</a:t>
            </a:r>
            <a:r>
              <a:rPr lang="en-US" sz="4200" dirty="0" smtClean="0"/>
              <a:t> IIR systems evaluation?</a:t>
            </a:r>
            <a:endParaRPr lang="en-US" sz="4200" dirty="0"/>
          </a:p>
        </p:txBody>
      </p:sp>
      <p:sp>
        <p:nvSpPr>
          <p:cNvPr id="7" name="Down Arrow 6"/>
          <p:cNvSpPr/>
          <p:nvPr/>
        </p:nvSpPr>
        <p:spPr>
          <a:xfrm>
            <a:off x="4434840" y="3576320"/>
            <a:ext cx="822960" cy="1300480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1" dirty="0" smtClean="0"/>
              <a:t>Capturing User </a:t>
            </a:r>
            <a:r>
              <a:rPr lang="en-US" sz="4800" i="1" dirty="0" smtClean="0"/>
              <a:t>Interactions</a:t>
            </a:r>
            <a:endParaRPr lang="en-US" sz="4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9024673" cy="4038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800" dirty="0" smtClean="0"/>
              <a:t>Query logs from search engines: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completely </a:t>
            </a:r>
            <a:r>
              <a:rPr lang="en-US" sz="2800" dirty="0" smtClean="0"/>
              <a:t>naturalistic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3400" dirty="0" smtClean="0"/>
              <a:t>i</a:t>
            </a:r>
            <a:r>
              <a:rPr lang="en-US" sz="3400" dirty="0" smtClean="0"/>
              <a:t>nexpensive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endParaRPr lang="en-US" sz="1800" dirty="0" smtClean="0"/>
          </a:p>
          <a:p>
            <a:pPr lvl="1">
              <a:spcAft>
                <a:spcPts val="1200"/>
              </a:spcAft>
              <a:buFont typeface="Arial"/>
              <a:buChar char="•"/>
            </a:pPr>
            <a:endParaRPr lang="en-US" sz="1800" dirty="0" smtClean="0"/>
          </a:p>
          <a:p>
            <a:pPr lvl="1">
              <a:spcAft>
                <a:spcPts val="1200"/>
              </a:spcAft>
            </a:pPr>
            <a:endParaRPr lang="en-US" dirty="0" smtClean="0"/>
          </a:p>
        </p:txBody>
      </p:sp>
      <p:pic>
        <p:nvPicPr>
          <p:cNvPr id="4" name="Picture 3" descr="j03155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700" y="3429000"/>
            <a:ext cx="4393500" cy="31845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03155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2130"/>
            <a:ext cx="9906000" cy="71801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00"/>
            <a:ext cx="8915400" cy="1143000"/>
          </a:xfrm>
        </p:spPr>
        <p:txBody>
          <a:bodyPr/>
          <a:lstStyle/>
          <a:p>
            <a:r>
              <a:rPr lang="en-US" sz="4800" i="1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Capturing User </a:t>
            </a:r>
            <a:r>
              <a:rPr lang="en-US" sz="4800" i="1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Interactions</a:t>
            </a:r>
            <a:endParaRPr lang="en-US" sz="4800" i="1" dirty="0"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1127" y="2743200"/>
            <a:ext cx="9024673" cy="4038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Query logs from search engines: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completely 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naturalistic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3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i</a:t>
            </a:r>
            <a:r>
              <a:rPr lang="en-US" sz="3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nexpensive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endParaRPr lang="en-US" sz="1800" dirty="0" smtClean="0"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  <a:p>
            <a:pPr lvl="1">
              <a:spcAft>
                <a:spcPts val="1200"/>
              </a:spcAft>
              <a:buFont typeface="Arial"/>
              <a:buChar char="•"/>
            </a:pPr>
            <a:endParaRPr lang="en-US" sz="1800" dirty="0" smtClean="0"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  <a:p>
            <a:pPr lvl="1">
              <a:spcAft>
                <a:spcPts val="1200"/>
              </a:spcAft>
            </a:pPr>
            <a:endParaRPr lang="en-US" dirty="0" smtClean="0"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1" dirty="0" smtClean="0"/>
              <a:t>Capturing User </a:t>
            </a:r>
            <a:r>
              <a:rPr lang="en-US" sz="4800" i="1" dirty="0" smtClean="0"/>
              <a:t>Interactions</a:t>
            </a:r>
            <a:endParaRPr lang="en-US" sz="4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9024673" cy="4038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800" dirty="0" smtClean="0"/>
              <a:t>Query logs from search engines: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completely </a:t>
            </a:r>
            <a:r>
              <a:rPr lang="en-US" sz="2800" dirty="0" smtClean="0"/>
              <a:t>naturalistic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i</a:t>
            </a:r>
            <a:r>
              <a:rPr lang="en-US" sz="2800" dirty="0" smtClean="0"/>
              <a:t>nexpensive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3400" dirty="0" smtClean="0"/>
              <a:t>often infeasible for academic researchers </a:t>
            </a:r>
            <a:r>
              <a:rPr lang="en-US" sz="1946" dirty="0" smtClean="0"/>
              <a:t>(companies are not inclined to release this info -&gt; privacy concerns)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endParaRPr lang="en-US" sz="1800" dirty="0" smtClean="0"/>
          </a:p>
          <a:p>
            <a:pPr lvl="1">
              <a:spcAft>
                <a:spcPts val="1200"/>
              </a:spcAft>
              <a:buFont typeface="Arial"/>
              <a:buChar char="•"/>
            </a:pPr>
            <a:endParaRPr lang="en-US" sz="1800" dirty="0" smtClean="0"/>
          </a:p>
          <a:p>
            <a:pPr lvl="1">
              <a:spcAft>
                <a:spcPts val="1200"/>
              </a:spcAft>
            </a:pPr>
            <a:endParaRPr lang="en-US" dirty="0" smtClean="0"/>
          </a:p>
        </p:txBody>
      </p:sp>
      <p:pic>
        <p:nvPicPr>
          <p:cNvPr id="5" name="Picture 4" descr="diploma-and-graduation-h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502" y="1905000"/>
            <a:ext cx="3315498" cy="2692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ploma-and-graduation-h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4400"/>
            <a:ext cx="9906000" cy="80443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1143000"/>
          </a:xfrm>
        </p:spPr>
        <p:txBody>
          <a:bodyPr/>
          <a:lstStyle/>
          <a:p>
            <a:r>
              <a:rPr lang="en-US" sz="4800" i="1" dirty="0" smtClean="0"/>
              <a:t>Capturing User </a:t>
            </a:r>
            <a:r>
              <a:rPr lang="en-US" sz="4800" i="1" dirty="0" smtClean="0"/>
              <a:t>Interactions</a:t>
            </a:r>
            <a:endParaRPr lang="en-US" sz="4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0"/>
            <a:ext cx="9024673" cy="4038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800" dirty="0" smtClean="0">
                <a:solidFill>
                  <a:srgbClr val="1466C5"/>
                </a:solidFill>
              </a:rPr>
              <a:t>Query logs from search engines: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1466C5"/>
                </a:solidFill>
              </a:rPr>
              <a:t>completely </a:t>
            </a:r>
            <a:r>
              <a:rPr lang="en-US" sz="2800" dirty="0" smtClean="0">
                <a:solidFill>
                  <a:srgbClr val="1466C5"/>
                </a:solidFill>
              </a:rPr>
              <a:t>naturalistic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1466C5"/>
                </a:solidFill>
              </a:rPr>
              <a:t>i</a:t>
            </a:r>
            <a:r>
              <a:rPr lang="en-US" sz="2800" dirty="0" smtClean="0">
                <a:solidFill>
                  <a:srgbClr val="1466C5"/>
                </a:solidFill>
              </a:rPr>
              <a:t>nexpensive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3400" dirty="0" smtClean="0">
                <a:solidFill>
                  <a:srgbClr val="1466C5"/>
                </a:solidFill>
              </a:rPr>
              <a:t>often unavailable to academic researchers </a:t>
            </a:r>
            <a:r>
              <a:rPr lang="en-US" sz="1946" dirty="0" smtClean="0">
                <a:solidFill>
                  <a:srgbClr val="1466C5"/>
                </a:solidFill>
              </a:rPr>
              <a:t>(companies are not inclined to release this info -&gt; privacy concerns)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endParaRPr lang="en-US" sz="1800" dirty="0" smtClean="0"/>
          </a:p>
          <a:p>
            <a:pPr lvl="1">
              <a:spcAft>
                <a:spcPts val="1200"/>
              </a:spcAft>
              <a:buFont typeface="Arial"/>
              <a:buChar char="•"/>
            </a:pPr>
            <a:endParaRPr lang="en-US" sz="1800" dirty="0" smtClean="0"/>
          </a:p>
          <a:p>
            <a:pPr lvl="1">
              <a:spcAft>
                <a:spcPts val="1200"/>
              </a:spcAft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1" dirty="0" smtClean="0"/>
              <a:t>Capturing User </a:t>
            </a:r>
            <a:r>
              <a:rPr lang="en-US" sz="4800" i="1" dirty="0" smtClean="0"/>
              <a:t>Interactions</a:t>
            </a:r>
            <a:endParaRPr lang="en-US" sz="4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9024673" cy="4038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800" dirty="0" smtClean="0"/>
              <a:t>Query logs from search engines: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completely </a:t>
            </a:r>
            <a:r>
              <a:rPr lang="en-US" sz="2800" dirty="0" smtClean="0"/>
              <a:t>naturalistic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i</a:t>
            </a:r>
            <a:r>
              <a:rPr lang="en-US" sz="2800" dirty="0" smtClean="0"/>
              <a:t>nexpensive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often infeasible for academic researchers </a:t>
            </a:r>
            <a:r>
              <a:rPr lang="en-US" sz="1946" dirty="0" smtClean="0"/>
              <a:t>(companies are not inclined to release this info -&gt; privacy concerns)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3400" dirty="0" smtClean="0"/>
              <a:t>no </a:t>
            </a:r>
            <a:r>
              <a:rPr lang="en-US" sz="3400" dirty="0" smtClean="0"/>
              <a:t>control </a:t>
            </a:r>
            <a:r>
              <a:rPr lang="en-US" sz="3400" dirty="0" smtClean="0"/>
              <a:t>on the user </a:t>
            </a:r>
            <a:r>
              <a:rPr lang="en-US" sz="3400" dirty="0" smtClean="0"/>
              <a:t>population </a:t>
            </a:r>
            <a:r>
              <a:rPr lang="en-US" sz="1946" dirty="0" smtClean="0"/>
              <a:t>(or limited)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endParaRPr lang="en-US" sz="1800" dirty="0" smtClean="0"/>
          </a:p>
          <a:p>
            <a:pPr lvl="1">
              <a:spcAft>
                <a:spcPts val="1200"/>
              </a:spcAft>
              <a:buFont typeface="Arial"/>
              <a:buChar char="•"/>
            </a:pPr>
            <a:endParaRPr lang="en-US" sz="1800" dirty="0" smtClean="0"/>
          </a:p>
          <a:p>
            <a:pPr lvl="1">
              <a:spcAft>
                <a:spcPts val="1200"/>
              </a:spcAft>
            </a:pPr>
            <a:endParaRPr lang="en-US" dirty="0" smtClean="0"/>
          </a:p>
        </p:txBody>
      </p:sp>
      <p:pic>
        <p:nvPicPr>
          <p:cNvPr id="5" name="Picture 4" descr="man_chase_do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905000"/>
            <a:ext cx="4267200" cy="25603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15944</TotalTime>
  <Words>1071</Words>
  <Application>Microsoft Macintosh PowerPoint</Application>
  <PresentationFormat>A4 Paper (210x297 mm)</PresentationFormat>
  <Paragraphs>193</Paragraphs>
  <Slides>41</Slides>
  <Notes>1</Notes>
  <HiddenSlides>6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Genesis</vt:lpstr>
      <vt:lpstr>Crowdsourcing Interactions A proposal for capturing user interactions through crowdsourcing</vt:lpstr>
      <vt:lpstr>Capturing User Interactions</vt:lpstr>
      <vt:lpstr>Capturing User Interactions</vt:lpstr>
      <vt:lpstr>Capturing User Interactions</vt:lpstr>
      <vt:lpstr>Capturing User Interactions</vt:lpstr>
      <vt:lpstr>Capturing User Interactions</vt:lpstr>
      <vt:lpstr>Capturing User Interactions</vt:lpstr>
      <vt:lpstr>Capturing User Interactions</vt:lpstr>
      <vt:lpstr>Capturing User Interactions</vt:lpstr>
      <vt:lpstr>Capturing User Interactions</vt:lpstr>
      <vt:lpstr>Capturing User Interactions</vt:lpstr>
      <vt:lpstr>Capturing User Interactions</vt:lpstr>
      <vt:lpstr>Capturing User Interactions</vt:lpstr>
      <vt:lpstr>Capturing User Interactions</vt:lpstr>
      <vt:lpstr>Capturing User Interactions</vt:lpstr>
      <vt:lpstr>Capturing User Interactions</vt:lpstr>
      <vt:lpstr>Capturing User Interactions</vt:lpstr>
      <vt:lpstr>Capturing User Interactions</vt:lpstr>
      <vt:lpstr>Alternative way for Capturing  User Interactions?</vt:lpstr>
      <vt:lpstr>Crowdsourcing  Interactions</vt:lpstr>
      <vt:lpstr>Crowdsourcing VS Lab-based Interactions</vt:lpstr>
      <vt:lpstr>Crowdsourcing  has an heterogeneous and large user population</vt:lpstr>
      <vt:lpstr>Crowdsourcing is cheap</vt:lpstr>
      <vt:lpstr>Quality? (of supplied info, of interacitions)</vt:lpstr>
      <vt:lpstr>Typology IIR tasks</vt:lpstr>
      <vt:lpstr>1. Define Information seeking task</vt:lpstr>
      <vt:lpstr>1. Define Information seeking task</vt:lpstr>
      <vt:lpstr>2. Capture Interactions</vt:lpstr>
      <vt:lpstr>2. Capture Interactions</vt:lpstr>
      <vt:lpstr>2. Capture Interactions</vt:lpstr>
      <vt:lpstr>2. Capture Interactions</vt:lpstr>
      <vt:lpstr>3. Acquire post-search information</vt:lpstr>
      <vt:lpstr>4. Characteristics of user population</vt:lpstr>
      <vt:lpstr>4. Characteristics of user population</vt:lpstr>
      <vt:lpstr>Interactions statistics</vt:lpstr>
      <vt:lpstr>Warren Moon</vt:lpstr>
      <vt:lpstr>Warren Moon</vt:lpstr>
      <vt:lpstr>Warren Moon</vt:lpstr>
      <vt:lpstr>In summary (1/3)</vt:lpstr>
      <vt:lpstr>In summary (2/3)</vt:lpstr>
      <vt:lpstr>In summary (3/3)</vt:lpstr>
    </vt:vector>
  </TitlesOfParts>
  <Company>Computing Science</Company>
  <LinksUpToDate>false</LinksUpToDate>
  <SharedDoc>false</SharedDoc>
  <HyperlinksChanged>false</HyperlinksChanged>
  <AppVersion>12.0258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Year Report</dc:title>
  <dc:creator>Frank Hopfgartner</dc:creator>
  <cp:lastModifiedBy>Guido Zuccon</cp:lastModifiedBy>
  <cp:revision>293</cp:revision>
  <cp:lastPrinted>2009-10-09T21:11:56Z</cp:lastPrinted>
  <dcterms:created xsi:type="dcterms:W3CDTF">2011-02-07T17:35:09Z</dcterms:created>
  <dcterms:modified xsi:type="dcterms:W3CDTF">2011-02-09T01:51:33Z</dcterms:modified>
</cp:coreProperties>
</file>