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8" r:id="rId2"/>
    <p:sldId id="274" r:id="rId3"/>
    <p:sldId id="315" r:id="rId4"/>
    <p:sldId id="316" r:id="rId5"/>
    <p:sldId id="330" r:id="rId6"/>
    <p:sldId id="345" r:id="rId7"/>
    <p:sldId id="331" r:id="rId8"/>
    <p:sldId id="318" r:id="rId9"/>
    <p:sldId id="332" r:id="rId10"/>
    <p:sldId id="333" r:id="rId11"/>
    <p:sldId id="334" r:id="rId12"/>
    <p:sldId id="335" r:id="rId13"/>
    <p:sldId id="336" r:id="rId14"/>
    <p:sldId id="340" r:id="rId15"/>
    <p:sldId id="341" r:id="rId16"/>
    <p:sldId id="342" r:id="rId17"/>
    <p:sldId id="343" r:id="rId18"/>
    <p:sldId id="344" r:id="rId19"/>
    <p:sldId id="346" r:id="rId20"/>
    <p:sldId id="347" r:id="rId21"/>
    <p:sldId id="329" r:id="rId22"/>
    <p:sldId id="324" r:id="rId23"/>
    <p:sldId id="28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0" autoAdjust="0"/>
    <p:restoredTop sz="91739" autoAdjust="0"/>
  </p:normalViewPr>
  <p:slideViewPr>
    <p:cSldViewPr>
      <p:cViewPr>
        <p:scale>
          <a:sx n="90" d="100"/>
          <a:sy n="90" d="100"/>
        </p:scale>
        <p:origin x="-103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4D5403E-DF59-44B6-90B6-02D44B06C711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6E2DE1-78E1-409D-B74C-673E2B7C1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E2DE1-78E1-409D-B74C-673E2B7C12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D306-0FD8-40D9-9D3F-A28D656C51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A27B-1C11-48D8-A097-9D218E342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1470025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latin typeface="Book Antiqua" pitchFamily="18" charset="0"/>
                <a:cs typeface="Arial" pitchFamily="34" charset="0"/>
              </a:rPr>
              <a:t>Estimating the Completion Time </a:t>
            </a:r>
            <a:br>
              <a:rPr lang="en-US" altLang="zh-CN" sz="3000" b="1" dirty="0" smtClean="0">
                <a:latin typeface="Book Antiqua" pitchFamily="18" charset="0"/>
                <a:cs typeface="Arial" pitchFamily="34" charset="0"/>
              </a:rPr>
            </a:br>
            <a:r>
              <a:rPr lang="en-US" altLang="zh-CN" sz="3000" b="1" dirty="0" smtClean="0">
                <a:latin typeface="Book Antiqua" pitchFamily="18" charset="0"/>
                <a:cs typeface="Arial" pitchFamily="34" charset="0"/>
              </a:rPr>
              <a:t>of </a:t>
            </a:r>
            <a:r>
              <a:rPr lang="en-US" altLang="zh-CN" sz="3000" b="1" dirty="0" err="1" smtClean="0">
                <a:latin typeface="Book Antiqua" pitchFamily="18" charset="0"/>
                <a:cs typeface="Arial" pitchFamily="34" charset="0"/>
              </a:rPr>
              <a:t>Crowdsourced</a:t>
            </a:r>
            <a:r>
              <a:rPr lang="en-US" altLang="zh-CN" sz="3000" b="1" dirty="0" smtClean="0">
                <a:latin typeface="Book Antiqua" pitchFamily="18" charset="0"/>
                <a:cs typeface="Arial" pitchFamily="34" charset="0"/>
              </a:rPr>
              <a:t> Tasks using Survival Analysis</a:t>
            </a:r>
            <a:endParaRPr lang="en-US" sz="30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143380"/>
            <a:ext cx="6624736" cy="1285884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Jing Wang, New York University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Siamak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Faridani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, University of California, Berkeley</a:t>
            </a:r>
            <a:br>
              <a:rPr lang="en-US" sz="20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Panos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Ipeirotis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New York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Univesity</a:t>
            </a:r>
            <a:endParaRPr lang="en-US" sz="2000" dirty="0" smtClean="0">
              <a:solidFill>
                <a:schemeClr val="tx1"/>
              </a:solidFill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1428736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0" y="635793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0987" cy="338138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790" cy="142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10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251937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Effect of Price: Mostly monotonic</a:t>
            </a:r>
            <a:endParaRPr lang="zh-CN" altLang="en-US" sz="3200" dirty="0">
              <a:solidFill>
                <a:srgbClr val="C00000"/>
              </a:solidFill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700" y="1124744"/>
            <a:ext cx="783773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9"/>
          <p:cNvSpPr/>
          <p:nvPr/>
        </p:nvSpPr>
        <p:spPr>
          <a:xfrm>
            <a:off x="539552" y="5301208"/>
            <a:ext cx="807246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Half-life for $0.025 reward ~ 2 days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Half-life for $1 reward ~ 12 hours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11760" y="1484784"/>
            <a:ext cx="37641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solidFill>
                  <a:srgbClr val="C00000"/>
                </a:solidFill>
                <a:latin typeface="Palatino Linotype" pitchFamily="18" charset="0"/>
                <a:ea typeface="华文楷体" pitchFamily="2" charset="-122"/>
                <a:cs typeface="Arial" pitchFamily="34" charset="0"/>
              </a:rPr>
              <a:t>h(t) = </a:t>
            </a:r>
            <a:r>
              <a:rPr lang="en-US" altLang="zh-CN" sz="1600" dirty="0" smtClean="0">
                <a:solidFill>
                  <a:srgbClr val="C00000"/>
                </a:solidFill>
                <a:latin typeface="Palatino Linotype" pitchFamily="18" charset="0"/>
                <a:ea typeface="华文楷体" pitchFamily="2" charset="-122"/>
                <a:cs typeface="Arial" pitchFamily="34" charset="0"/>
              </a:rPr>
              <a:t>1.035^price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rgbClr val="C00000"/>
                </a:solidFill>
                <a:latin typeface="Palatino Linotype" pitchFamily="18" charset="0"/>
                <a:ea typeface="华文楷体" pitchFamily="2" charset="-122"/>
                <a:cs typeface="Arial" pitchFamily="34" charset="0"/>
              </a:rPr>
              <a:t>40% speedup for 10x price</a:t>
            </a:r>
            <a:endParaRPr lang="zh-CN" altLang="en-US" sz="2400" dirty="0">
              <a:solidFill>
                <a:srgbClr val="C00000"/>
              </a:solidFill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11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642942" y="1285860"/>
            <a:ext cx="8072462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Monetary reward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Length in characters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dirty="0" err="1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Market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Existing lifetime of requester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12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251937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Effect of #HITs: Monotonic, but </a:t>
            </a:r>
            <a:r>
              <a:rPr lang="en-US" altLang="zh-CN" sz="3200" dirty="0" err="1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sublinear</a:t>
            </a: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 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4744"/>
            <a:ext cx="838842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195736" y="1556792"/>
            <a:ext cx="19430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solidFill>
                  <a:srgbClr val="C00000"/>
                </a:solidFill>
                <a:latin typeface="Palatino Linotype" pitchFamily="18" charset="0"/>
                <a:ea typeface="华文楷体" pitchFamily="2" charset="-122"/>
                <a:cs typeface="Arial" pitchFamily="34" charset="0"/>
              </a:rPr>
              <a:t>h(t) = </a:t>
            </a:r>
            <a:r>
              <a:rPr lang="en-US" altLang="zh-CN" sz="1600" dirty="0" smtClean="0">
                <a:solidFill>
                  <a:srgbClr val="C00000"/>
                </a:solidFill>
                <a:latin typeface="Palatino Linotype" pitchFamily="18" charset="0"/>
                <a:ea typeface="华文楷体" pitchFamily="2" charset="-122"/>
                <a:cs typeface="Arial" pitchFamily="34" charset="0"/>
              </a:rPr>
              <a:t>0.998^#HITs</a:t>
            </a:r>
          </a:p>
        </p:txBody>
      </p:sp>
      <p:sp>
        <p:nvSpPr>
          <p:cNvPr id="12" name="矩形 9"/>
          <p:cNvSpPr/>
          <p:nvPr/>
        </p:nvSpPr>
        <p:spPr>
          <a:xfrm>
            <a:off x="0" y="4797152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10 HITs 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 2% slower than 1 HIT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100 HITs 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  <a:t> 19% slower than 1 HIT 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1000 HITs 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  <a:t> 87% slower than 1 HIT </a:t>
            </a:r>
            <a:br>
              <a:rPr lang="en-US" altLang="zh-CN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</a:b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or, 1 group of 1000 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  <a:t> 7 times faster than 1000 sequential groups of 1</a:t>
            </a:r>
            <a:endParaRPr lang="en-US" altLang="zh-CN" sz="2000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13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642942" y="1285860"/>
            <a:ext cx="8072462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Monetary reward 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i="1" dirty="0" smtClean="0">
                <a:latin typeface="Palatino Linotype" pitchFamily="18" charset="0"/>
                <a:cs typeface="Arial" pitchFamily="34" charset="0"/>
              </a:rPr>
              <a:t>Length in characters (increases lifetime)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b="1" dirty="0" smtClean="0">
              <a:solidFill>
                <a:srgbClr val="C00000"/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Market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Existing lifetime of requester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14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HIT Topics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107504" y="1285860"/>
            <a:ext cx="8928992" cy="4288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topic 1 :</a:t>
            </a:r>
            <a:r>
              <a:rPr lang="en-US" b="1" dirty="0" smtClean="0"/>
              <a:t> </a:t>
            </a:r>
            <a:r>
              <a:rPr lang="en-US" b="1" dirty="0" err="1" smtClean="0"/>
              <a:t>cw</a:t>
            </a:r>
            <a:r>
              <a:rPr lang="en-US" b="1" dirty="0" smtClean="0"/>
              <a:t>  castingwords  podcast  transcribe  english  mp3  edit  confirm  snippet  grade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2: </a:t>
            </a:r>
            <a:r>
              <a:rPr lang="en-US" b="1" dirty="0" smtClean="0"/>
              <a:t> data  collection  search  image  entry  listings  website  review  survey  opinion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3:  </a:t>
            </a:r>
            <a:r>
              <a:rPr lang="en-US" b="1" dirty="0" smtClean="0"/>
              <a:t>categorization  product  video  page  </a:t>
            </a:r>
            <a:r>
              <a:rPr lang="en-US" b="1" dirty="0" err="1" smtClean="0"/>
              <a:t>smartsheet</a:t>
            </a:r>
            <a:r>
              <a:rPr lang="en-US" b="1" dirty="0" smtClean="0"/>
              <a:t>  web  comment  website  opinion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4:  </a:t>
            </a:r>
            <a:r>
              <a:rPr lang="en-US" b="1" dirty="0" smtClean="0"/>
              <a:t>easy  quick  survey  money  research  fast  simple  form  answers  link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5: </a:t>
            </a:r>
            <a:r>
              <a:rPr lang="en-US" b="1" dirty="0" smtClean="0"/>
              <a:t> question  answer  </a:t>
            </a:r>
            <a:r>
              <a:rPr lang="en-US" b="1" dirty="0" err="1" smtClean="0"/>
              <a:t>nanonano</a:t>
            </a:r>
            <a:r>
              <a:rPr lang="en-US" b="1" dirty="0" smtClean="0"/>
              <a:t>  </a:t>
            </a:r>
            <a:r>
              <a:rPr lang="en-US" b="1" dirty="0" err="1" smtClean="0"/>
              <a:t>dinkle</a:t>
            </a:r>
            <a:r>
              <a:rPr lang="en-US" b="1" dirty="0" smtClean="0"/>
              <a:t>  article  write  writing  review  blog  articles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6:  </a:t>
            </a:r>
            <a:r>
              <a:rPr lang="en-US" b="1" dirty="0" smtClean="0"/>
              <a:t>writing  answer  article  question  opinion  short  advice  editing  rewriting  </a:t>
            </a:r>
            <a:r>
              <a:rPr lang="en-US" b="1" dirty="0" err="1" smtClean="0"/>
              <a:t>paul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7: </a:t>
            </a:r>
            <a:r>
              <a:rPr lang="en-US" b="1" dirty="0" smtClean="0"/>
              <a:t> transcribe  transcription  improve  </a:t>
            </a:r>
            <a:r>
              <a:rPr lang="en-US" b="1" dirty="0" err="1" smtClean="0"/>
              <a:t>retranscribe</a:t>
            </a:r>
            <a:r>
              <a:rPr lang="en-US" b="1" dirty="0" smtClean="0"/>
              <a:t>  edit  </a:t>
            </a:r>
            <a:r>
              <a:rPr lang="en-US" b="1" dirty="0" err="1" smtClean="0"/>
              <a:t>answerly</a:t>
            </a:r>
            <a:r>
              <a:rPr lang="en-US" b="1" dirty="0" smtClean="0"/>
              <a:t>  voicemail  answer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15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251937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Effect of Topic: The </a:t>
            </a:r>
            <a:r>
              <a:rPr lang="en-US" altLang="zh-CN" sz="3200" dirty="0" err="1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CastingWords</a:t>
            </a: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 Effect</a:t>
            </a:r>
            <a:endParaRPr lang="zh-CN" altLang="en-US" sz="24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 b="10706"/>
          <a:stretch>
            <a:fillRect/>
          </a:stretch>
        </p:blipFill>
        <p:spPr bwMode="auto">
          <a:xfrm>
            <a:off x="539552" y="1268760"/>
            <a:ext cx="78123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331640" y="494116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topic 1 :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cw</a:t>
            </a:r>
            <a:r>
              <a:rPr lang="en-US" sz="1200" b="1" dirty="0" smtClean="0">
                <a:solidFill>
                  <a:srgbClr val="C00000"/>
                </a:solidFill>
              </a:rPr>
              <a:t>  castingwords  podcast  transcribe  english  mp3  edit  confirm  snippet  grade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/>
              <a:t>topic 2: </a:t>
            </a:r>
            <a:r>
              <a:rPr lang="en-US" sz="1200" b="1" dirty="0" smtClean="0"/>
              <a:t> data  collection  search  image  entry  listings  website  review  survey  opinion</a:t>
            </a:r>
            <a:endParaRPr lang="en-US" sz="1200" dirty="0" smtClean="0"/>
          </a:p>
          <a:p>
            <a:r>
              <a:rPr lang="en-US" sz="1200" dirty="0" smtClean="0"/>
              <a:t>topic 3:  </a:t>
            </a:r>
            <a:r>
              <a:rPr lang="en-US" sz="1200" b="1" dirty="0" smtClean="0"/>
              <a:t>categorization  product  video  page  </a:t>
            </a:r>
            <a:r>
              <a:rPr lang="en-US" sz="1200" b="1" dirty="0" err="1" smtClean="0"/>
              <a:t>smartsheet</a:t>
            </a:r>
            <a:r>
              <a:rPr lang="en-US" sz="1200" b="1" dirty="0" smtClean="0"/>
              <a:t>  web  comment  website  opinion</a:t>
            </a:r>
            <a:endParaRPr lang="en-US" sz="1200" dirty="0" smtClean="0"/>
          </a:p>
          <a:p>
            <a:r>
              <a:rPr lang="en-US" sz="1200" dirty="0" smtClean="0"/>
              <a:t>topic 4:  </a:t>
            </a:r>
            <a:r>
              <a:rPr lang="en-US" sz="1200" b="1" dirty="0" smtClean="0"/>
              <a:t>easy  quick  survey  money  research  fast  simple  form  answers  link</a:t>
            </a:r>
            <a:endParaRPr lang="en-US" sz="1200" dirty="0" smtClean="0"/>
          </a:p>
          <a:p>
            <a:r>
              <a:rPr lang="en-US" sz="1200" dirty="0" smtClean="0"/>
              <a:t>topic 5: </a:t>
            </a:r>
            <a:r>
              <a:rPr lang="en-US" sz="1200" b="1" dirty="0" smtClean="0"/>
              <a:t> question  answer  </a:t>
            </a:r>
            <a:r>
              <a:rPr lang="en-US" sz="1200" b="1" dirty="0" err="1" smtClean="0"/>
              <a:t>nanonano</a:t>
            </a:r>
            <a:r>
              <a:rPr lang="en-US" sz="1200" b="1" dirty="0" smtClean="0"/>
              <a:t>  </a:t>
            </a:r>
            <a:r>
              <a:rPr lang="en-US" sz="1200" b="1" dirty="0" err="1" smtClean="0"/>
              <a:t>dinkle</a:t>
            </a:r>
            <a:r>
              <a:rPr lang="en-US" sz="1200" b="1" dirty="0" smtClean="0"/>
              <a:t>  article  write  writing  review  blog  articles</a:t>
            </a:r>
            <a:endParaRPr lang="en-US" sz="1200" dirty="0" smtClean="0"/>
          </a:p>
          <a:p>
            <a:r>
              <a:rPr lang="en-US" sz="1200" dirty="0" smtClean="0"/>
              <a:t>topic 6:  </a:t>
            </a:r>
            <a:r>
              <a:rPr lang="en-US" sz="1200" b="1" dirty="0" smtClean="0"/>
              <a:t>writing  answer  article  question  opinion  short  advice  editing  rewriting  </a:t>
            </a:r>
            <a:r>
              <a:rPr lang="en-US" sz="1200" b="1" dirty="0" err="1" smtClean="0"/>
              <a:t>paul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C00000"/>
                </a:solidFill>
              </a:rPr>
              <a:t>topic 7: </a:t>
            </a:r>
            <a:r>
              <a:rPr lang="en-US" sz="1200" b="1" dirty="0" smtClean="0">
                <a:solidFill>
                  <a:srgbClr val="C00000"/>
                </a:solidFill>
              </a:rPr>
              <a:t> transcribe  transcription  improve  </a:t>
            </a:r>
            <a:r>
              <a:rPr lang="en-US" sz="1200" b="1" dirty="0" err="1" smtClean="0">
                <a:solidFill>
                  <a:srgbClr val="C00000"/>
                </a:solidFill>
              </a:rPr>
              <a:t>retranscribe</a:t>
            </a:r>
            <a:r>
              <a:rPr lang="en-US" sz="1200" b="1" dirty="0" smtClean="0">
                <a:solidFill>
                  <a:srgbClr val="C00000"/>
                </a:solidFill>
              </a:rPr>
              <a:t>  edit  </a:t>
            </a:r>
            <a:r>
              <a:rPr lang="en-US" sz="1200" b="1" dirty="0" err="1" smtClean="0">
                <a:solidFill>
                  <a:srgbClr val="C00000"/>
                </a:solidFill>
              </a:rPr>
              <a:t>answerly</a:t>
            </a:r>
            <a:r>
              <a:rPr lang="en-US" sz="1200" b="1" dirty="0" smtClean="0">
                <a:solidFill>
                  <a:srgbClr val="C00000"/>
                </a:solidFill>
              </a:rPr>
              <a:t>  voicemail  query  question  answer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/>
              <a:t> 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555776" y="2852936"/>
            <a:ext cx="4032448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707904" y="1700808"/>
            <a:ext cx="2952328" cy="23762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16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251937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Effect of Topic: </a:t>
            </a:r>
            <a:r>
              <a:rPr lang="en-US" altLang="zh-CN" sz="28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Surveys=fast </a:t>
            </a:r>
            <a:r>
              <a:rPr lang="en-US" altLang="zh-CN" sz="24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(even with redundancy!)</a:t>
            </a:r>
            <a:endParaRPr lang="zh-CN" altLang="en-US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 b="10706"/>
          <a:stretch>
            <a:fillRect/>
          </a:stretch>
        </p:blipFill>
        <p:spPr bwMode="auto">
          <a:xfrm>
            <a:off x="539552" y="1268760"/>
            <a:ext cx="78123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331640" y="494116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topic 1 :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cw</a:t>
            </a:r>
            <a:r>
              <a:rPr lang="en-US" sz="1200" b="1" dirty="0" smtClean="0"/>
              <a:t>  castingwords  podcast  transcribe  english  mp3  edit  confirm  snippet  grade</a:t>
            </a:r>
            <a:endParaRPr lang="en-US" sz="1200" dirty="0" smtClean="0"/>
          </a:p>
          <a:p>
            <a:r>
              <a:rPr lang="en-US" sz="1200" dirty="0" smtClean="0"/>
              <a:t>topic 2: </a:t>
            </a:r>
            <a:r>
              <a:rPr lang="en-US" sz="1200" b="1" dirty="0" smtClean="0"/>
              <a:t> data  collection  search  image  entry  listings  website  review  survey  opinion</a:t>
            </a:r>
            <a:endParaRPr lang="en-US" sz="1200" dirty="0" smtClean="0"/>
          </a:p>
          <a:p>
            <a:r>
              <a:rPr lang="en-US" sz="1200" dirty="0" smtClean="0"/>
              <a:t>topic 3:  </a:t>
            </a:r>
            <a:r>
              <a:rPr lang="en-US" sz="1200" b="1" dirty="0" smtClean="0"/>
              <a:t>categorization  product  video  page  </a:t>
            </a:r>
            <a:r>
              <a:rPr lang="en-US" sz="1200" b="1" dirty="0" err="1" smtClean="0"/>
              <a:t>smartsheet</a:t>
            </a:r>
            <a:r>
              <a:rPr lang="en-US" sz="1200" b="1" dirty="0" smtClean="0"/>
              <a:t>  web  comment  website  opinion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C00000"/>
                </a:solidFill>
              </a:rPr>
              <a:t>topic 4:  </a:t>
            </a:r>
            <a:r>
              <a:rPr lang="en-US" sz="1200" b="1" dirty="0" smtClean="0">
                <a:solidFill>
                  <a:srgbClr val="C00000"/>
                </a:solidFill>
              </a:rPr>
              <a:t>easy  quick  survey  money  research  fast  simple  form  answers  link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/>
              <a:t>topic 5: </a:t>
            </a:r>
            <a:r>
              <a:rPr lang="en-US" sz="1200" b="1" dirty="0" smtClean="0"/>
              <a:t> question  answer  </a:t>
            </a:r>
            <a:r>
              <a:rPr lang="en-US" sz="1200" b="1" dirty="0" err="1" smtClean="0"/>
              <a:t>nanonano</a:t>
            </a:r>
            <a:r>
              <a:rPr lang="en-US" sz="1200" b="1" dirty="0" smtClean="0"/>
              <a:t>  </a:t>
            </a:r>
            <a:r>
              <a:rPr lang="en-US" sz="1200" b="1" dirty="0" err="1" smtClean="0"/>
              <a:t>dinkle</a:t>
            </a:r>
            <a:r>
              <a:rPr lang="en-US" sz="1200" b="1" dirty="0" smtClean="0"/>
              <a:t>  article  write  writing  review  blog  articles</a:t>
            </a:r>
            <a:endParaRPr lang="en-US" sz="1200" dirty="0" smtClean="0"/>
          </a:p>
          <a:p>
            <a:r>
              <a:rPr lang="en-US" sz="1200" dirty="0" smtClean="0"/>
              <a:t>topic 6:  </a:t>
            </a:r>
            <a:r>
              <a:rPr lang="en-US" sz="1200" b="1" dirty="0" smtClean="0"/>
              <a:t>writing  answer  article  question  opinion  short  advice  editing  rewriting  </a:t>
            </a:r>
            <a:r>
              <a:rPr lang="en-US" sz="1200" b="1" dirty="0" err="1" smtClean="0"/>
              <a:t>paul</a:t>
            </a:r>
            <a:endParaRPr lang="en-US" sz="1200" dirty="0" smtClean="0"/>
          </a:p>
          <a:p>
            <a:r>
              <a:rPr lang="en-US" sz="1200" dirty="0" smtClean="0"/>
              <a:t>topic 7: </a:t>
            </a:r>
            <a:r>
              <a:rPr lang="en-US" sz="1200" b="1" dirty="0" smtClean="0"/>
              <a:t> transcribe  transcription  improve  </a:t>
            </a:r>
            <a:r>
              <a:rPr lang="en-US" sz="1200" b="1" dirty="0" err="1" smtClean="0"/>
              <a:t>retranscribe</a:t>
            </a:r>
            <a:r>
              <a:rPr lang="en-US" sz="1200" b="1" dirty="0" smtClean="0"/>
              <a:t>  edit  </a:t>
            </a:r>
            <a:r>
              <a:rPr lang="en-US" sz="1200" b="1" dirty="0" err="1" smtClean="0"/>
              <a:t>answerly</a:t>
            </a:r>
            <a:r>
              <a:rPr lang="en-US" sz="1200" b="1" dirty="0" smtClean="0"/>
              <a:t>  voicemail  query  question  answer</a:t>
            </a:r>
            <a:endParaRPr lang="en-US" sz="1200" dirty="0" smtClean="0"/>
          </a:p>
          <a:p>
            <a:r>
              <a:rPr lang="en-US" sz="1200" dirty="0" smtClean="0"/>
              <a:t> 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131840" y="2276872"/>
            <a:ext cx="3528392" cy="108012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17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251937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Effect of Topic: Writing takes time</a:t>
            </a:r>
            <a:endParaRPr lang="zh-CN" altLang="en-US" sz="24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 b="10706"/>
          <a:stretch>
            <a:fillRect/>
          </a:stretch>
        </p:blipFill>
        <p:spPr bwMode="auto">
          <a:xfrm>
            <a:off x="539552" y="1268760"/>
            <a:ext cx="78123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331640" y="494116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topic 1 :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cw</a:t>
            </a:r>
            <a:r>
              <a:rPr lang="en-US" sz="1200" b="1" dirty="0" smtClean="0"/>
              <a:t>  castingwords  podcast  transcribe  english  mp3  edit  confirm  snippet  grade</a:t>
            </a:r>
            <a:endParaRPr lang="en-US" sz="1200" dirty="0" smtClean="0"/>
          </a:p>
          <a:p>
            <a:r>
              <a:rPr lang="en-US" sz="1200" dirty="0" smtClean="0"/>
              <a:t>topic 2: </a:t>
            </a:r>
            <a:r>
              <a:rPr lang="en-US" sz="1200" b="1" dirty="0" smtClean="0"/>
              <a:t> data  collection  search  image  entry  listings  website  review  survey  opinion</a:t>
            </a:r>
            <a:endParaRPr lang="en-US" sz="1200" dirty="0" smtClean="0"/>
          </a:p>
          <a:p>
            <a:r>
              <a:rPr lang="en-US" sz="1200" dirty="0" smtClean="0"/>
              <a:t>topic 3:  </a:t>
            </a:r>
            <a:r>
              <a:rPr lang="en-US" sz="1200" b="1" dirty="0" smtClean="0"/>
              <a:t>categorization  product  video  page  </a:t>
            </a:r>
            <a:r>
              <a:rPr lang="en-US" sz="1200" b="1" dirty="0" err="1" smtClean="0"/>
              <a:t>smartsheet</a:t>
            </a:r>
            <a:r>
              <a:rPr lang="en-US" sz="1200" b="1" dirty="0" smtClean="0"/>
              <a:t>  web  comment  website  opinion</a:t>
            </a:r>
            <a:endParaRPr lang="en-US" sz="1200" dirty="0" smtClean="0"/>
          </a:p>
          <a:p>
            <a:r>
              <a:rPr lang="en-US" sz="1200" dirty="0" smtClean="0"/>
              <a:t>topic 4:  </a:t>
            </a:r>
            <a:r>
              <a:rPr lang="en-US" sz="1200" b="1" dirty="0" smtClean="0"/>
              <a:t>easy  quick  survey  money  research  fast  simple  form  answers  link</a:t>
            </a:r>
            <a:endParaRPr lang="en-US" sz="1200" dirty="0" smtClean="0"/>
          </a:p>
          <a:p>
            <a:r>
              <a:rPr lang="en-US" sz="1200" dirty="0" smtClean="0"/>
              <a:t>topic 5: </a:t>
            </a:r>
            <a:r>
              <a:rPr lang="en-US" sz="1200" b="1" dirty="0" smtClean="0"/>
              <a:t> question  answer  </a:t>
            </a:r>
            <a:r>
              <a:rPr lang="en-US" sz="1200" b="1" dirty="0" err="1" smtClean="0"/>
              <a:t>nanonano</a:t>
            </a:r>
            <a:r>
              <a:rPr lang="en-US" sz="1200" b="1" dirty="0" smtClean="0"/>
              <a:t>  </a:t>
            </a:r>
            <a:r>
              <a:rPr lang="en-US" sz="1200" b="1" dirty="0" err="1" smtClean="0"/>
              <a:t>dinkle</a:t>
            </a:r>
            <a:r>
              <a:rPr lang="en-US" sz="1200" b="1" dirty="0" smtClean="0"/>
              <a:t>  article  write  writing  review  blog  articles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C00000"/>
                </a:solidFill>
              </a:rPr>
              <a:t>topic 6:  </a:t>
            </a:r>
            <a:r>
              <a:rPr lang="en-US" sz="1200" b="1" dirty="0" smtClean="0">
                <a:solidFill>
                  <a:srgbClr val="C00000"/>
                </a:solidFill>
              </a:rPr>
              <a:t>writing  answer  article  question  opinion  short  advice  editing  rewriting  </a:t>
            </a:r>
            <a:r>
              <a:rPr lang="en-US" sz="1200" b="1" dirty="0" err="1" smtClean="0">
                <a:solidFill>
                  <a:srgbClr val="C00000"/>
                </a:solidFill>
              </a:rPr>
              <a:t>paul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/>
              <a:t>topic 7: </a:t>
            </a:r>
            <a:r>
              <a:rPr lang="en-US" sz="1200" b="1" dirty="0" smtClean="0"/>
              <a:t> transcribe  transcription  improve  </a:t>
            </a:r>
            <a:r>
              <a:rPr lang="en-US" sz="1200" b="1" dirty="0" err="1" smtClean="0"/>
              <a:t>retranscribe</a:t>
            </a:r>
            <a:r>
              <a:rPr lang="en-US" sz="1200" b="1" dirty="0" smtClean="0"/>
              <a:t>  edit  </a:t>
            </a:r>
            <a:r>
              <a:rPr lang="en-US" sz="1200" b="1" dirty="0" err="1" smtClean="0"/>
              <a:t>answerly</a:t>
            </a:r>
            <a:r>
              <a:rPr lang="en-US" sz="1200" b="1" dirty="0" smtClean="0"/>
              <a:t>  voicemail  query  question  answer</a:t>
            </a:r>
            <a:endParaRPr lang="en-US" sz="1200" dirty="0" smtClean="0"/>
          </a:p>
          <a:p>
            <a:r>
              <a:rPr lang="en-US" sz="1200" dirty="0" smtClean="0"/>
              <a:t> 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427984" y="2708920"/>
            <a:ext cx="2160240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18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251520" y="1285860"/>
            <a:ext cx="8784976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Monetary reward 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Length in characters (increases lifetime)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dirty="0" err="1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Market Characteristics: </a:t>
            </a:r>
            <a:r>
              <a:rPr lang="en-US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Not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 affecting</a:t>
            </a:r>
            <a:endParaRPr lang="en-US" sz="2400" b="1" dirty="0" smtClean="0">
              <a:latin typeface="Palatino Linotype" pitchFamily="18" charset="0"/>
              <a:cs typeface="Arial" pitchFamily="34" charset="0"/>
            </a:endParaRP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Existing lifetime of requester (1yr ~ 50% speedup)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19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251520" y="1285860"/>
            <a:ext cx="8784976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Monetary reward 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Length in characters (increases lifetime)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dirty="0" err="1" smtClean="0"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Market Characteristics: </a:t>
            </a:r>
            <a:r>
              <a:rPr lang="en-US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Not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 affecting</a:t>
            </a:r>
            <a:endParaRPr lang="en-US" sz="2400" b="1" dirty="0" smtClean="0">
              <a:latin typeface="Palatino Linotype" pitchFamily="18" charset="0"/>
              <a:cs typeface="Arial" pitchFamily="34" charset="0"/>
            </a:endParaRP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Existing lifetime of requester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96752"/>
            <a:ext cx="9144000" cy="48965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32637" y="3140968"/>
            <a:ext cx="678044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Why? We look at long-running </a:t>
            </a:r>
            <a:br>
              <a:rPr lang="en-US" sz="36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HITs until completion…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0987" cy="338138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Crowdsourcing: Pricing and Time to completion?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9" name="矩形 28"/>
          <p:cNvSpPr/>
          <p:nvPr/>
        </p:nvSpPr>
        <p:spPr>
          <a:xfrm>
            <a:off x="395536" y="1556792"/>
            <a:ext cx="8352928" cy="411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Many firms use crowdsourcing for a variety of tasks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24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Still unclear how to price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Prior results indicate that price does </a:t>
            </a: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not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 affect quality</a:t>
            </a:r>
            <a:br>
              <a:rPr lang="en-US" sz="2400" dirty="0" smtClean="0">
                <a:latin typeface="Palatino Linotype" pitchFamily="18" charset="0"/>
                <a:cs typeface="Arial" pitchFamily="34" charset="0"/>
              </a:rPr>
            </a:b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(Mason and Watts, 2009)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…but it </a:t>
            </a: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does affect completion time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Unclear how long it will take for a task to finish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</a:pP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20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251520" y="1285860"/>
            <a:ext cx="8784976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Monetary reward 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Length in characters (increases lifetime)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dirty="0" err="1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Market Characteristics: Not affecting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i="1" dirty="0" smtClean="0"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b="1" dirty="0" smtClean="0">
                <a:latin typeface="Palatino Linotype" pitchFamily="18" charset="0"/>
                <a:cs typeface="Arial" pitchFamily="34" charset="0"/>
              </a:rPr>
              <a:t>Existing lifetime of requester (1yr ~ 50% speedup)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21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2394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Conclusions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9" name="矩形 28"/>
          <p:cNvSpPr/>
          <p:nvPr/>
        </p:nvSpPr>
        <p:spPr>
          <a:xfrm>
            <a:off x="611560" y="1484784"/>
            <a:ext cx="8352928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Completion times for tasks in Amazon Mechanical Turk follow a heavy tail distribution. </a:t>
            </a:r>
            <a:r>
              <a:rPr lang="en-US" altLang="zh-CN" sz="1600" dirty="0" smtClean="0">
                <a:latin typeface="Palatino Linotype" pitchFamily="18" charset="0"/>
                <a:cs typeface="Arial" pitchFamily="34" charset="0"/>
              </a:rPr>
              <a:t>(Paper studying MicroTasks.com has similar conclusions.)</a:t>
            </a:r>
            <a:endParaRPr lang="en-US" altLang="zh-CN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Sample averages cannot be used to predict the expected completion time of a task.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By fitting a Cox proportional hazards regression model to the data collected from AMT, we showed the effect of various HIT parameters in the completion time of the task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“Base survival function” still a power-law </a:t>
            </a:r>
            <a:r>
              <a:rPr lang="en-US" sz="2000" dirty="0" smtClean="0">
                <a:latin typeface="Palatino Linotype" pitchFamily="18" charset="0"/>
                <a:cs typeface="Arial" pitchFamily="34" charset="0"/>
                <a:sym typeface="Wingdings" pitchFamily="2" charset="2"/>
              </a:rPr>
              <a:t> Still difficult to predict</a:t>
            </a: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393056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22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2394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Lessons Learned and Future Work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9" name="矩形 28"/>
          <p:cNvSpPr/>
          <p:nvPr/>
        </p:nvSpPr>
        <p:spPr>
          <a:xfrm>
            <a:off x="714348" y="1274852"/>
            <a:ext cx="8250140" cy="491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Current survival analysis too naive: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Ignores many interactions across variables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Need time-dependent covariates (market changes over time)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b="1" i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More frequent crawling does not change the results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b="1" i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Important: </a:t>
            </a: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Analysis ignores “refilling” of HITs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</a:pPr>
            <a:endParaRPr lang="en-US" altLang="zh-CN" sz="20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</a:pPr>
            <a:r>
              <a:rPr lang="en-US" altLang="zh-CN" sz="28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TODO: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Better to </a:t>
            </a: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model directly the HIT assignment disappearance rate </a:t>
            </a: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(how many #HITs done per minute)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000" dirty="0" smtClean="0">
                <a:latin typeface="Palatino Linotype" pitchFamily="18" charset="0"/>
                <a:cs typeface="Arial" pitchFamily="34" charset="0"/>
              </a:rPr>
              <a:t>Use queuing model theories 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Use hierarchical version of LDA and dynamic models (#topics and shifts in topics over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0" name="矩形 19"/>
          <p:cNvSpPr/>
          <p:nvPr/>
        </p:nvSpPr>
        <p:spPr>
          <a:xfrm>
            <a:off x="0" y="3357562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华文楷体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57422" y="2500306"/>
            <a:ext cx="50720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Any Questions?</a:t>
            </a:r>
            <a:endParaRPr lang="zh-CN" altLang="en-US" sz="40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0"/>
            <a:ext cx="8358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Data Set: </a:t>
            </a:r>
            <a:r>
              <a:rPr lang="en-US" altLang="zh-CN" sz="36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	</a:t>
            </a: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Mechanical Turk Tracker </a:t>
            </a:r>
            <a:br>
              <a:rPr lang="en-US" altLang="zh-CN" sz="2400" dirty="0" smtClean="0">
                <a:latin typeface="Palatino Linotype" pitchFamily="18" charset="0"/>
                <a:cs typeface="Arial" pitchFamily="34" charset="0"/>
              </a:rPr>
            </a:b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		(http://www.mturk-tracker.com)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323528" y="1535721"/>
            <a:ext cx="8568952" cy="519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Crawled Amazon Mechanical Tu</a:t>
            </a: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rk hourly (</a:t>
            </a:r>
            <a:r>
              <a:rPr lang="en-US" altLang="zh-CN" sz="2400" i="1" dirty="0" smtClean="0">
                <a:latin typeface="Palatino Linotype" pitchFamily="18" charset="0"/>
                <a:cs typeface="Arial" pitchFamily="34" charset="0"/>
              </a:rPr>
              <a:t>now every min</a:t>
            </a: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Captured full market state (content, position, and characteristics of all available HITs).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endParaRPr lang="en-US" altLang="zh-CN" sz="24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15 months of data (</a:t>
            </a:r>
            <a:r>
              <a:rPr lang="en-US" sz="2400" i="1" dirty="0" smtClean="0">
                <a:latin typeface="Palatino Linotype" pitchFamily="18" charset="0"/>
                <a:cs typeface="Arial" pitchFamily="34" charset="0"/>
              </a:rPr>
              <a:t>now &gt;24 months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165,368 HIT groups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6,701,406 HIT assignments from 9,436 requesters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Value of the HITs: $529,259 </a:t>
            </a:r>
            <a:r>
              <a:rPr lang="en-US" altLang="zh-CN" dirty="0" smtClean="0">
                <a:latin typeface="Palatino Linotype" pitchFamily="18" charset="0"/>
                <a:cs typeface="Arial" pitchFamily="34" charset="0"/>
              </a:rPr>
              <a:t>[guesstimate ~10% of actual value]</a:t>
            </a:r>
            <a:endParaRPr lang="en-US" altLang="zh-CN" sz="2400" dirty="0" smtClean="0"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Missing very short tasks (posted and disappeared in &lt;1hr)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Do not observe HIT redundancy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endParaRPr lang="en-US" altLang="zh-CN" sz="2000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528" y="343895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Completion Times: Power-laws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8875198" cy="4110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1475656" y="5805264"/>
            <a:ext cx="6456126" cy="4260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</a:pPr>
            <a:r>
              <a:rPr lang="en-US" sz="2000" b="1" dirty="0" smtClean="0">
                <a:latin typeface="Palatino Linotype" pitchFamily="18" charset="0"/>
                <a:cs typeface="Arial" pitchFamily="34" charset="0"/>
              </a:rPr>
              <a:t>HIT completion time: </a:t>
            </a:r>
            <a:r>
              <a:rPr lang="en-US" sz="2000" i="1" dirty="0" err="1" smtClean="0">
                <a:latin typeface="Palatino Linotype" pitchFamily="18" charset="0"/>
                <a:cs typeface="Arial" pitchFamily="34" charset="0"/>
              </a:rPr>
              <a:t>Time_last_seen</a:t>
            </a:r>
            <a:r>
              <a:rPr lang="en-US" sz="2000" i="1" dirty="0" smtClean="0">
                <a:latin typeface="Palatino Linotype" pitchFamily="18" charset="0"/>
                <a:cs typeface="Arial" pitchFamily="34" charset="0"/>
              </a:rPr>
              <a:t> – </a:t>
            </a:r>
            <a:r>
              <a:rPr lang="en-US" sz="2000" i="1" dirty="0" err="1" smtClean="0">
                <a:latin typeface="Palatino Linotype" pitchFamily="18" charset="0"/>
                <a:cs typeface="Arial" pitchFamily="34" charset="0"/>
              </a:rPr>
              <a:t>Time_first_posted</a:t>
            </a:r>
            <a:endParaRPr lang="en-US" sz="2000" i="1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5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528" y="343895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Completion Times: Power-laws and Censoring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8875198" cy="4110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5" name="Rectangle 54"/>
          <p:cNvSpPr/>
          <p:nvPr/>
        </p:nvSpPr>
        <p:spPr>
          <a:xfrm>
            <a:off x="0" y="1196752"/>
            <a:ext cx="9144000" cy="460851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44208" y="2996952"/>
            <a:ext cx="504056" cy="432048"/>
          </a:xfrm>
          <a:prstGeom prst="ellipse">
            <a:avLst/>
          </a:prstGeom>
          <a:solidFill>
            <a:srgbClr val="C00000">
              <a:alpha val="1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92280" y="1700808"/>
            <a:ext cx="1872208" cy="720080"/>
          </a:xfrm>
          <a:prstGeom prst="ellipse">
            <a:avLst/>
          </a:prstGeom>
          <a:solidFill>
            <a:srgbClr val="C00000">
              <a:alpha val="1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9752" y="2492896"/>
            <a:ext cx="504056" cy="1512168"/>
          </a:xfrm>
          <a:prstGeom prst="ellipse">
            <a:avLst/>
          </a:prstGeom>
          <a:solidFill>
            <a:srgbClr val="C00000">
              <a:alpha val="1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75656" y="5805264"/>
            <a:ext cx="6456126" cy="4260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</a:pPr>
            <a:r>
              <a:rPr lang="en-US" sz="2000" b="1" dirty="0" smtClean="0">
                <a:latin typeface="Palatino Linotype" pitchFamily="18" charset="0"/>
                <a:cs typeface="Arial" pitchFamily="34" charset="0"/>
              </a:rPr>
              <a:t>HIT completion time: </a:t>
            </a:r>
            <a:r>
              <a:rPr lang="en-US" sz="2000" i="1" dirty="0" err="1" smtClean="0">
                <a:latin typeface="Palatino Linotype" pitchFamily="18" charset="0"/>
                <a:cs typeface="Arial" pitchFamily="34" charset="0"/>
              </a:rPr>
              <a:t>Time_last_seen</a:t>
            </a:r>
            <a:r>
              <a:rPr lang="en-US" sz="2000" i="1" dirty="0" smtClean="0">
                <a:latin typeface="Palatino Linotype" pitchFamily="18" charset="0"/>
                <a:cs typeface="Arial" pitchFamily="34" charset="0"/>
              </a:rPr>
              <a:t> – </a:t>
            </a:r>
            <a:r>
              <a:rPr lang="en-US" sz="2000" i="1" dirty="0" err="1" smtClean="0">
                <a:latin typeface="Palatino Linotype" pitchFamily="18" charset="0"/>
                <a:cs typeface="Arial" pitchFamily="34" charset="0"/>
              </a:rPr>
              <a:t>Time_first_posted</a:t>
            </a:r>
            <a:endParaRPr lang="en-US" sz="2000" i="1" dirty="0" smtClean="0">
              <a:latin typeface="Palatino Linotype" pitchFamily="18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21" idx="3"/>
            <a:endCxn id="10" idx="2"/>
          </p:cNvCxnSpPr>
          <p:nvPr/>
        </p:nvCxnSpPr>
        <p:spPr>
          <a:xfrm flipV="1">
            <a:off x="6084168" y="2060848"/>
            <a:ext cx="1008112" cy="10801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8" idx="1"/>
          </p:cNvCxnSpPr>
          <p:nvPr/>
        </p:nvCxnSpPr>
        <p:spPr>
          <a:xfrm>
            <a:off x="6084168" y="2168860"/>
            <a:ext cx="433857" cy="8913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47664" y="2060848"/>
            <a:ext cx="432048" cy="1080120"/>
          </a:xfrm>
          <a:prstGeom prst="ellipse">
            <a:avLst/>
          </a:prstGeom>
          <a:solidFill>
            <a:srgbClr val="C00000">
              <a:alpha val="1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5856" y="1268760"/>
            <a:ext cx="2808312" cy="1800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Censoring Effects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Jumps/Outliers: Expiration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Different slope: Requesters taking down HITs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1" idx="1"/>
            <a:endCxn id="11" idx="7"/>
          </p:cNvCxnSpPr>
          <p:nvPr/>
        </p:nvCxnSpPr>
        <p:spPr>
          <a:xfrm rot="10800000" flipV="1">
            <a:off x="2769992" y="2168860"/>
            <a:ext cx="505865" cy="5454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1"/>
            <a:endCxn id="19" idx="7"/>
          </p:cNvCxnSpPr>
          <p:nvPr/>
        </p:nvCxnSpPr>
        <p:spPr>
          <a:xfrm rot="10800000" flipV="1">
            <a:off x="1916440" y="2168860"/>
            <a:ext cx="1359416" cy="5016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6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528" y="343895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Parameter estimation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0" name="矩形 28"/>
          <p:cNvSpPr/>
          <p:nvPr/>
        </p:nvSpPr>
        <p:spPr>
          <a:xfrm>
            <a:off x="107504" y="1428736"/>
            <a:ext cx="9036496" cy="172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Maximum Likelihood Estimation, controlling for censored data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Power-law parameter </a:t>
            </a:r>
            <a:r>
              <a:rPr lang="el-GR" sz="2000" dirty="0" smtClean="0">
                <a:latin typeface="Palatino Linotype" pitchFamily="18" charset="0"/>
                <a:cs typeface="Arial" pitchFamily="34" charset="0"/>
              </a:rPr>
              <a:t>α~1.5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Power-laws with </a:t>
            </a:r>
            <a:r>
              <a:rPr lang="el-GR" sz="2000" dirty="0" smtClean="0">
                <a:latin typeface="Palatino Linotype" pitchFamily="18" charset="0"/>
                <a:cs typeface="Arial" pitchFamily="34" charset="0"/>
              </a:rPr>
              <a:t>α&lt;2 </a:t>
            </a: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do not have well-defined mean value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  <a:cs typeface="Arial" pitchFamily="34" charset="0"/>
              </a:rPr>
              <a:t>Sample average increases as sample size increases</a:t>
            </a:r>
          </a:p>
        </p:txBody>
      </p:sp>
      <p:sp>
        <p:nvSpPr>
          <p:cNvPr id="22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284984"/>
            <a:ext cx="4996623" cy="290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7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528" y="343895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Why Power-laws?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0" name="矩形 28"/>
          <p:cNvSpPr/>
          <p:nvPr/>
        </p:nvSpPr>
        <p:spPr>
          <a:xfrm>
            <a:off x="323528" y="1428736"/>
            <a:ext cx="8568952" cy="465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Queuing theory model by (</a:t>
            </a:r>
            <a:r>
              <a:rPr lang="en-US" sz="2400" dirty="0" err="1" smtClean="0">
                <a:latin typeface="Palatino Linotype" pitchFamily="18" charset="0"/>
                <a:cs typeface="Arial" pitchFamily="34" charset="0"/>
              </a:rPr>
              <a:t>Cobham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, 1954):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If workers pick tasks from two priority queues, completion time follows power-law with </a:t>
            </a:r>
            <a:r>
              <a:rPr lang="el-GR" sz="2400" dirty="0" smtClean="0">
                <a:latin typeface="Palatino Linotype" pitchFamily="18" charset="0"/>
                <a:cs typeface="Arial" pitchFamily="34" charset="0"/>
              </a:rPr>
              <a:t>α=1.5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 </a:t>
            </a:r>
            <a:endParaRPr lang="el-GR" sz="2400" dirty="0" smtClean="0">
              <a:latin typeface="Palatino Linotype" pitchFamily="18" charset="0"/>
              <a:cs typeface="Arial" pitchFamily="34" charset="0"/>
            </a:endParaRP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Chilton et al, HCOMP 2010: workers rank either by </a:t>
            </a: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“most recently posted” </a:t>
            </a: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or by </a:t>
            </a: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“most HITs available”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Result</a:t>
            </a:r>
            <a:r>
              <a:rPr lang="en-US" sz="24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: Inherent </a:t>
            </a:r>
            <a:r>
              <a:rPr lang="en-US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unpredictability of completion time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Real solution: Amazon should change the interface</a:t>
            </a: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2400" b="1" dirty="0" smtClean="0">
              <a:latin typeface="Palatino Linotype" pitchFamily="18" charset="0"/>
              <a:cs typeface="Arial" pitchFamily="34" charset="0"/>
            </a:endParaRPr>
          </a:p>
          <a:p>
            <a:pPr marL="742950" lvl="1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latin typeface="Palatino Linotype" pitchFamily="18" charset="0"/>
                <a:cs typeface="Arial" pitchFamily="34" charset="0"/>
              </a:rPr>
              <a:t>But let’s see how other factors affect completion time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</a:pPr>
            <a:endParaRPr lang="en-US" sz="2000" dirty="0" smtClean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22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8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385500"/>
            <a:ext cx="88582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Survival Analysis</a:t>
            </a:r>
            <a:endParaRPr lang="en-US" sz="2800" dirty="0" smtClean="0">
              <a:latin typeface="Palatino Linotype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28"/>
          <p:cNvSpPr/>
          <p:nvPr/>
        </p:nvSpPr>
        <p:spPr>
          <a:xfrm>
            <a:off x="179512" y="1428736"/>
            <a:ext cx="8784976" cy="339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Examine and model the time it takes for events to occur</a:t>
            </a:r>
          </a:p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In our case: </a:t>
            </a:r>
            <a:r>
              <a:rPr lang="en-US" altLang="zh-CN" sz="2400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E</a:t>
            </a:r>
            <a:r>
              <a:rPr lang="en-US" altLang="zh-CN" sz="24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vent = HIT gets completed</a:t>
            </a:r>
          </a:p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endParaRPr lang="en-US" altLang="zh-CN" sz="2400" dirty="0" smtClean="0">
              <a:latin typeface="Palatino Linotype" pitchFamily="18" charset="0"/>
              <a:cs typeface="Arial" pitchFamily="34" charset="0"/>
            </a:endParaRPr>
          </a:p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Survival function S(t):  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400" dirty="0" smtClean="0">
                <a:latin typeface="Palatino Linotype" pitchFamily="18" charset="0"/>
                <a:cs typeface="Arial" pitchFamily="34" charset="0"/>
              </a:rPr>
              <a:t>Probability that tasks will last longer than t</a:t>
            </a:r>
          </a:p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</a:pPr>
            <a:endParaRPr lang="en-US" altLang="zh-CN" sz="2400" dirty="0" smtClean="0">
              <a:latin typeface="Palatino Linotype" pitchFamily="18" charset="0"/>
              <a:cs typeface="Arial" pitchFamily="34" charset="0"/>
            </a:endParaRPr>
          </a:p>
          <a:p>
            <a:pPr marL="209550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Used stratified Cox Proportional Hazards Model</a:t>
            </a:r>
            <a:endParaRPr lang="en-US" altLang="zh-CN" sz="2400" dirty="0" smtClean="0"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6357938"/>
            <a:ext cx="6143636" cy="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19063" y="6477000"/>
            <a:ext cx="288862" cy="338554"/>
          </a:xfrm>
          <a:prstGeom prst="rect">
            <a:avLst/>
          </a:prstGeom>
          <a:solidFill>
            <a:srgbClr val="652B9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9</a:t>
            </a:r>
            <a:endParaRPr lang="en-US" altLang="zh-CN" sz="16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000108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652B91">
                  <a:shade val="30000"/>
                  <a:satMod val="115000"/>
                </a:srgbClr>
              </a:gs>
              <a:gs pos="50000">
                <a:srgbClr val="652B91">
                  <a:shade val="67500"/>
                  <a:satMod val="115000"/>
                </a:srgbClr>
              </a:gs>
              <a:gs pos="100000">
                <a:srgbClr val="652B9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50" y="343895"/>
            <a:ext cx="83582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Palatino Linotype" pitchFamily="18" charset="0"/>
                <a:ea typeface="华文楷体" pitchFamily="2" charset="-122"/>
                <a:cs typeface="Arial" pitchFamily="34" charset="0"/>
              </a:rPr>
              <a:t>Covariates Examined</a:t>
            </a:r>
            <a:endParaRPr lang="zh-CN" altLang="en-US" sz="3200" dirty="0">
              <a:latin typeface="Palatino Linotype" pitchFamily="18" charset="0"/>
              <a:ea typeface="华文楷体" pitchFamily="2" charset="-122"/>
              <a:cs typeface="Arial" pitchFamily="34" charset="0"/>
            </a:endParaRPr>
          </a:p>
        </p:txBody>
      </p:sp>
      <p:pic>
        <p:nvPicPr>
          <p:cNvPr id="40" name="Picture 206" descr="untitled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82110" y="6309320"/>
            <a:ext cx="2961890" cy="54868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10" name="矩形 9"/>
          <p:cNvSpPr/>
          <p:nvPr/>
        </p:nvSpPr>
        <p:spPr>
          <a:xfrm>
            <a:off x="642942" y="1285860"/>
            <a:ext cx="8072462" cy="468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Palatino Linotype" pitchFamily="18" charset="0"/>
                <a:cs typeface="Arial" pitchFamily="34" charset="0"/>
              </a:rPr>
              <a:t>HIT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b="1" dirty="0" smtClean="0">
                <a:solidFill>
                  <a:srgbClr val="C00000"/>
                </a:solidFill>
                <a:latin typeface="Palatino Linotype" pitchFamily="18" charset="0"/>
                <a:cs typeface="Arial" pitchFamily="34" charset="0"/>
              </a:rPr>
              <a:t>Monetary reward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Number of HITs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Length in characters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HIT topic (based on Latent </a:t>
            </a:r>
            <a:r>
              <a:rPr lang="en-US" altLang="zh-CN" sz="2000" dirty="0" err="1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Dirichlet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 Allocation analysis)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Market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Day of the week (when HIT was first posted)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Time of the day (when HIT was first posted)</a:t>
            </a:r>
          </a:p>
          <a:p>
            <a:pPr marL="285750" indent="-285750" defTabSz="3657600">
              <a:lnSpc>
                <a:spcPct val="115000"/>
              </a:lnSpc>
              <a:spcAft>
                <a:spcPct val="15000"/>
              </a:spcAft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Requester Characteristics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Activities of requester until time of submission</a:t>
            </a:r>
          </a:p>
          <a:p>
            <a:pPr marL="666750" lvl="1" indent="-285750" defTabSz="3657600">
              <a:lnSpc>
                <a:spcPct val="115000"/>
              </a:lnSpc>
              <a:spcAft>
                <a:spcPct val="15000"/>
              </a:spcAft>
              <a:buSzPct val="85000"/>
              <a:buFont typeface="Wingdings" pitchFamily="2" charset="2"/>
              <a:buChar char="v"/>
            </a:pP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Palatino Linotype" pitchFamily="18" charset="0"/>
                <a:cs typeface="Arial" pitchFamily="34" charset="0"/>
              </a:rPr>
              <a:t>Existing lifetime of requester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</TotalTime>
  <Words>1367</Words>
  <Application>Microsoft Office PowerPoint</Application>
  <PresentationFormat>On-screen Show (4:3)</PresentationFormat>
  <Paragraphs>239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主题</vt:lpstr>
      <vt:lpstr>Estimating the Completion Time  of Crowdsourced Tasks using Survival Analysis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Daisy</dc:creator>
  <cp:lastModifiedBy>Panos Ipeirotis</cp:lastModifiedBy>
  <cp:revision>448</cp:revision>
  <dcterms:created xsi:type="dcterms:W3CDTF">2008-12-11T06:28:19Z</dcterms:created>
  <dcterms:modified xsi:type="dcterms:W3CDTF">2011-02-14T04:30:18Z</dcterms:modified>
</cp:coreProperties>
</file>