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42"/>
  </p:notesMasterIdLst>
  <p:sldIdLst>
    <p:sldId id="291" r:id="rId2"/>
    <p:sldId id="297" r:id="rId3"/>
    <p:sldId id="292" r:id="rId4"/>
    <p:sldId id="258" r:id="rId5"/>
    <p:sldId id="259" r:id="rId6"/>
    <p:sldId id="29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93" r:id="rId22"/>
    <p:sldId id="294" r:id="rId23"/>
    <p:sldId id="295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96" r:id="rId37"/>
    <p:sldId id="287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DA798-A7FC-854E-83B6-833FE88C0529}" type="datetimeFigureOut">
              <a:rPr lang="en-US" smtClean="0"/>
              <a:pPr/>
              <a:t>2/8/11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50387-55E4-D247-BC0A-74D2E1DF6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535AD-0FA4-414A-B23D-B4193BBF893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</a:t>
            </a:r>
            <a:r>
              <a:rPr lang="en-US" dirty="0" err="1" smtClean="0"/>
              <a:t>mturk</a:t>
            </a:r>
            <a:r>
              <a:rPr lang="en-US" dirty="0" smtClean="0"/>
              <a:t> methods </a:t>
            </a:r>
            <a:r>
              <a:rPr lang="en-US" baseline="0" dirty="0" smtClean="0"/>
              <a:t>paper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535AD-0FA4-414A-B23D-B4193BBF893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3C04D19-0C20-384E-A3E1-0DA06AC8561A}" type="datetimeFigureOut">
              <a:rPr lang="en-US" smtClean="0"/>
              <a:pPr/>
              <a:t>2/8/11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27FB415-CFF6-C243-A614-ABCEC789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4D19-0C20-384E-A3E1-0DA06AC8561A}" type="datetimeFigureOut">
              <a:rPr lang="en-US" smtClean="0"/>
              <a:pPr/>
              <a:t>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B415-CFF6-C243-A614-ABCEC789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4D19-0C20-384E-A3E1-0DA06AC8561A}" type="datetimeFigureOut">
              <a:rPr lang="en-US" smtClean="0"/>
              <a:pPr/>
              <a:t>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B415-CFF6-C243-A614-ABCEC789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4D19-0C20-384E-A3E1-0DA06AC8561A}" type="datetimeFigureOut">
              <a:rPr lang="en-US" smtClean="0"/>
              <a:pPr/>
              <a:t>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B415-CFF6-C243-A614-ABCEC789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3C04D19-0C20-384E-A3E1-0DA06AC8561A}" type="datetimeFigureOut">
              <a:rPr lang="en-US" smtClean="0"/>
              <a:pPr/>
              <a:t>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27FB415-CFF6-C243-A614-ABCEC789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4D19-0C20-384E-A3E1-0DA06AC8561A}" type="datetimeFigureOut">
              <a:rPr lang="en-US" smtClean="0"/>
              <a:pPr/>
              <a:t>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B415-CFF6-C243-A614-ABCEC789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4D19-0C20-384E-A3E1-0DA06AC8561A}" type="datetimeFigureOut">
              <a:rPr lang="en-US" smtClean="0"/>
              <a:pPr/>
              <a:t>2/8/11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B415-CFF6-C243-A614-ABCEC789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4D19-0C20-384E-A3E1-0DA06AC8561A}" type="datetimeFigureOut">
              <a:rPr lang="en-US" smtClean="0"/>
              <a:pPr/>
              <a:t>2/8/11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B415-CFF6-C243-A614-ABCEC789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4D19-0C20-384E-A3E1-0DA06AC8561A}" type="datetimeFigureOut">
              <a:rPr lang="en-US" smtClean="0"/>
              <a:pPr/>
              <a:t>2/8/11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B415-CFF6-C243-A614-ABCEC789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4D19-0C20-384E-A3E1-0DA06AC8561A}" type="datetimeFigureOut">
              <a:rPr lang="en-US" smtClean="0"/>
              <a:pPr/>
              <a:t>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B415-CFF6-C243-A614-ABCEC789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4D19-0C20-384E-A3E1-0DA06AC8561A}" type="datetimeFigureOut">
              <a:rPr lang="en-US" smtClean="0"/>
              <a:pPr/>
              <a:t>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B415-CFF6-C243-A614-ABCEC789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C04D19-0C20-384E-A3E1-0DA06AC8561A}" type="datetimeFigureOut">
              <a:rPr lang="en-US" smtClean="0"/>
              <a:pPr/>
              <a:t>2/8/11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7FB415-CFF6-C243-A614-ABCEC789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d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d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48.pdf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d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df"/><Relationship Id="rId3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df"/><Relationship Id="rId3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Collective Problem Solving in Networks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Winter Mason and Duncan J. Watts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11-30 at 11.04.1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97180"/>
            <a:ext cx="8131342" cy="6179820"/>
          </a:xfrm>
          <a:prstGeom prst="rect">
            <a:avLst/>
          </a:prstGeom>
          <a:ln w="57150" cmpd="thickThin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11-30 at 11.04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97180"/>
            <a:ext cx="8131342" cy="6179820"/>
          </a:xfrm>
          <a:prstGeom prst="rect">
            <a:avLst/>
          </a:prstGeom>
          <a:ln w="57150" cmpd="thickThin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11-30 at 11.05.1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97180"/>
            <a:ext cx="8131342" cy="6179820"/>
          </a:xfrm>
          <a:prstGeom prst="rect">
            <a:avLst/>
          </a:prstGeom>
          <a:ln w="57150" cmpd="thickThin"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11-30 at 11.06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97180"/>
            <a:ext cx="8131342" cy="6179820"/>
          </a:xfrm>
          <a:prstGeom prst="rect">
            <a:avLst/>
          </a:prstGeom>
          <a:ln w="57150" cmpd="thickThin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Payoff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200400" cy="3724097"/>
          </a:xfrm>
        </p:spPr>
        <p:txBody>
          <a:bodyPr wrap="square">
            <a:spAutoFit/>
          </a:bodyPr>
          <a:lstStyle/>
          <a:p>
            <a:r>
              <a:rPr lang="en-US" sz="2000" dirty="0" smtClean="0"/>
              <a:t>Background generated with 4-octave </a:t>
            </a:r>
            <a:r>
              <a:rPr lang="en-US" sz="2000" dirty="0" err="1" smtClean="0"/>
              <a:t>Perlin</a:t>
            </a:r>
            <a:r>
              <a:rPr lang="en-US" sz="2000" dirty="0" smtClean="0"/>
              <a:t> noise</a:t>
            </a:r>
          </a:p>
          <a:p>
            <a:endParaRPr lang="en-US" sz="2000" dirty="0" smtClean="0"/>
          </a:p>
          <a:p>
            <a:r>
              <a:rPr lang="en-US" sz="2000" dirty="0" smtClean="0"/>
              <a:t>Added to a </a:t>
            </a:r>
            <a:r>
              <a:rPr lang="en-US" sz="2000" dirty="0" err="1" smtClean="0"/>
              <a:t>unimodal</a:t>
            </a:r>
            <a:r>
              <a:rPr lang="en-US" sz="2000" dirty="0" smtClean="0"/>
              <a:t> Gaussian function with mean chosen uniformly at random and SD = 3</a:t>
            </a:r>
          </a:p>
          <a:p>
            <a:endParaRPr lang="en-US" sz="2000" dirty="0" smtClean="0"/>
          </a:p>
          <a:p>
            <a:r>
              <a:rPr lang="en-US" sz="2000" dirty="0" smtClean="0"/>
              <a:t>Normalized so maximum points = 100</a:t>
            </a:r>
          </a:p>
        </p:txBody>
      </p:sp>
      <p:pic>
        <p:nvPicPr>
          <p:cNvPr id="5" name="Content Placeholder 7" descr="ExamplePSpace_3D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537" b="537"/>
          <a:stretch>
            <a:fillRect/>
          </a:stretch>
        </p:blipFill>
        <p:spPr>
          <a:xfrm>
            <a:off x="4038600" y="1371600"/>
            <a:ext cx="4550833" cy="3276600"/>
          </a:xfrm>
        </p:spPr>
      </p:pic>
      <p:pic>
        <p:nvPicPr>
          <p:cNvPr id="6" name="Picture 2" descr="ExamplePSpace_slic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572000"/>
            <a:ext cx="2726439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Communication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dirty="0" smtClean="0"/>
              <a:t>Goal: 16-node fixed-degree graphs with extreme statistics</a:t>
            </a:r>
          </a:p>
          <a:p>
            <a:r>
              <a:rPr lang="en-US" sz="2400" dirty="0" smtClean="0"/>
              <a:t>Start with fixed-degree random graphs</a:t>
            </a:r>
          </a:p>
          <a:p>
            <a:pPr lvl="1"/>
            <a:r>
              <a:rPr lang="en-US" sz="2000" dirty="0" smtClean="0"/>
              <a:t>All players have same amount of information</a:t>
            </a:r>
          </a:p>
          <a:p>
            <a:pPr lvl="1"/>
            <a:r>
              <a:rPr lang="en-US" sz="2000" dirty="0" smtClean="0"/>
              <a:t>Only position in graph can affect success</a:t>
            </a:r>
          </a:p>
          <a:p>
            <a:r>
              <a:rPr lang="en-US" sz="2400" dirty="0" smtClean="0"/>
              <a:t>Rewire to increase or decrease some graph feature</a:t>
            </a:r>
          </a:p>
          <a:p>
            <a:pPr lvl="1"/>
            <a:r>
              <a:rPr lang="en-US" sz="2000" dirty="0" smtClean="0"/>
              <a:t>Maximum, Average, Variance</a:t>
            </a:r>
          </a:p>
          <a:p>
            <a:pPr lvl="1"/>
            <a:r>
              <a:rPr lang="en-US" sz="2000" dirty="0" err="1" smtClean="0"/>
              <a:t>Betweenness</a:t>
            </a:r>
            <a:r>
              <a:rPr lang="en-US" sz="2000" dirty="0" smtClean="0"/>
              <a:t>, Closeness, Clustering, Network Constraint</a:t>
            </a:r>
          </a:p>
          <a:p>
            <a:pPr lvl="1"/>
            <a:r>
              <a:rPr lang="en-US" sz="2000" dirty="0" smtClean="0"/>
              <a:t>Ensuring connected graph</a:t>
            </a:r>
          </a:p>
          <a:p>
            <a:r>
              <a:rPr lang="en-US" sz="2400" dirty="0" smtClean="0"/>
              <a:t>Stop when no rewiring improves feature</a:t>
            </a:r>
          </a:p>
          <a:p>
            <a:r>
              <a:rPr lang="en-US" sz="2400" dirty="0" smtClean="0"/>
              <a:t>Repeat 100 times, keep maximal graph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2400" dirty="0" smtClean="0"/>
              <a:t>Clustering:</a:t>
            </a:r>
          </a:p>
          <a:p>
            <a:pPr lvl="1"/>
            <a:r>
              <a:rPr lang="en-US" sz="2000" dirty="0" smtClean="0"/>
              <a:t>Number of connected neighbors / Possibly connected neighbors </a:t>
            </a:r>
          </a:p>
          <a:p>
            <a:r>
              <a:rPr lang="en-US" sz="2400" dirty="0" err="1" smtClean="0"/>
              <a:t>Betweenness</a:t>
            </a:r>
            <a:endParaRPr lang="en-US" sz="2400" dirty="0" smtClean="0"/>
          </a:p>
          <a:p>
            <a:pPr lvl="1"/>
            <a:r>
              <a:rPr lang="en-US" sz="2000" dirty="0" smtClean="0"/>
              <a:t>Number of shortest paths through node</a:t>
            </a:r>
          </a:p>
          <a:p>
            <a:r>
              <a:rPr lang="en-US" sz="2400" dirty="0" smtClean="0"/>
              <a:t>Closeness</a:t>
            </a:r>
          </a:p>
          <a:p>
            <a:pPr lvl="1"/>
            <a:r>
              <a:rPr lang="en-US" sz="2000" dirty="0" smtClean="0"/>
              <a:t>Average shortest path to all nodes</a:t>
            </a:r>
          </a:p>
          <a:p>
            <a:r>
              <a:rPr lang="en-US" sz="2400" dirty="0" smtClean="0"/>
              <a:t>Network Constraint</a:t>
            </a:r>
          </a:p>
          <a:p>
            <a:pPr lvl="1"/>
            <a:r>
              <a:rPr lang="en-US" sz="2000" dirty="0" smtClean="0"/>
              <a:t>Redundancy with neighbors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800600" y="4648200"/>
          <a:ext cx="4045720" cy="920750"/>
        </p:xfrm>
        <a:graphic>
          <a:graphicData uri="http://schemas.openxmlformats.org/presentationml/2006/ole">
            <p:oleObj spid="_x0000_s25602" name="Equation" r:id="rId3" imgW="1841500" imgH="41910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Networks</a:t>
            </a:r>
          </a:p>
        </p:txBody>
      </p:sp>
      <p:pic>
        <p:nvPicPr>
          <p:cNvPr id="25603" name="Picture 3" descr="MaxAvgBt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228600" y="3314700"/>
            <a:ext cx="19558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Greatest Average </a:t>
            </a:r>
            <a:r>
              <a:rPr lang="en-US" sz="1100" dirty="0" err="1"/>
              <a:t>Betweenness</a:t>
            </a:r>
            <a:endParaRPr lang="en-US" sz="1100" dirty="0"/>
          </a:p>
        </p:txBody>
      </p:sp>
      <p:pic>
        <p:nvPicPr>
          <p:cNvPr id="25605" name="Picture 9" descr="MinMaxCl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8900" y="1524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2590800" y="3314700"/>
            <a:ext cx="18629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Smallest Maximum </a:t>
            </a:r>
            <a:r>
              <a:rPr lang="en-US" sz="1100" dirty="0"/>
              <a:t>Closeness</a:t>
            </a:r>
          </a:p>
        </p:txBody>
      </p:sp>
      <p:pic>
        <p:nvPicPr>
          <p:cNvPr id="25607" name="Picture 4" descr="MaxAvgC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0763" y="1524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6"/>
          <p:cNvSpPr txBox="1">
            <a:spLocks noChangeArrowheads="1"/>
          </p:cNvSpPr>
          <p:nvPr/>
        </p:nvSpPr>
        <p:spPr bwMode="auto">
          <a:xfrm>
            <a:off x="4724400" y="3314700"/>
            <a:ext cx="18004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Greatest Average </a:t>
            </a:r>
            <a:r>
              <a:rPr lang="en-US" sz="1100" dirty="0"/>
              <a:t>Clustering</a:t>
            </a:r>
          </a:p>
        </p:txBody>
      </p:sp>
      <p:pic>
        <p:nvPicPr>
          <p:cNvPr id="25609" name="Picture 7" descr="MaxMaxBtw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7063" y="1524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Box 8"/>
          <p:cNvSpPr txBox="1">
            <a:spLocks noChangeArrowheads="1"/>
          </p:cNvSpPr>
          <p:nvPr/>
        </p:nvSpPr>
        <p:spPr bwMode="auto">
          <a:xfrm>
            <a:off x="6748463" y="3314700"/>
            <a:ext cx="20674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Greatest Maximum </a:t>
            </a:r>
            <a:r>
              <a:rPr lang="en-US" sz="1100" dirty="0" err="1"/>
              <a:t>Betweenness</a:t>
            </a:r>
            <a:endParaRPr lang="en-US" sz="1100" dirty="0"/>
          </a:p>
        </p:txBody>
      </p:sp>
      <p:pic>
        <p:nvPicPr>
          <p:cNvPr id="25611" name="Picture 11" descr="MinAvgBtw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657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 descr="MaxMaxClo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2700" y="3657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Box 15"/>
          <p:cNvSpPr txBox="1">
            <a:spLocks noChangeArrowheads="1"/>
          </p:cNvSpPr>
          <p:nvPr/>
        </p:nvSpPr>
        <p:spPr bwMode="auto">
          <a:xfrm>
            <a:off x="152400" y="5448300"/>
            <a:ext cx="1919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Smallest Average </a:t>
            </a:r>
            <a:r>
              <a:rPr lang="en-US" sz="1100" dirty="0" err="1"/>
              <a:t>Betweenness</a:t>
            </a:r>
            <a:endParaRPr lang="en-US" sz="1100" dirty="0"/>
          </a:p>
        </p:txBody>
      </p:sp>
      <p:pic>
        <p:nvPicPr>
          <p:cNvPr id="25614" name="Picture 13" descr="MinAvgClu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54563" y="3657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TextBox 16"/>
          <p:cNvSpPr txBox="1">
            <a:spLocks noChangeArrowheads="1"/>
          </p:cNvSpPr>
          <p:nvPr/>
        </p:nvSpPr>
        <p:spPr bwMode="auto">
          <a:xfrm>
            <a:off x="4648200" y="5448300"/>
            <a:ext cx="17620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Smallest Average </a:t>
            </a:r>
            <a:r>
              <a:rPr lang="en-US" sz="1100" dirty="0"/>
              <a:t>Clustering</a:t>
            </a:r>
          </a:p>
        </p:txBody>
      </p:sp>
      <p:pic>
        <p:nvPicPr>
          <p:cNvPr id="25616" name="Picture 14" descr="MaxVarNC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00863" y="3657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7" name="TextBox 17"/>
          <p:cNvSpPr txBox="1">
            <a:spLocks noChangeArrowheads="1"/>
          </p:cNvSpPr>
          <p:nvPr/>
        </p:nvSpPr>
        <p:spPr bwMode="auto">
          <a:xfrm>
            <a:off x="6672263" y="5448300"/>
            <a:ext cx="19672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Greatest Variance </a:t>
            </a:r>
            <a:r>
              <a:rPr lang="en-US" sz="1100" dirty="0"/>
              <a:t>in Constraint</a:t>
            </a:r>
          </a:p>
        </p:txBody>
      </p:sp>
      <p:sp>
        <p:nvSpPr>
          <p:cNvPr id="25618" name="TextBox 18"/>
          <p:cNvSpPr txBox="1">
            <a:spLocks noChangeArrowheads="1"/>
          </p:cNvSpPr>
          <p:nvPr/>
        </p:nvSpPr>
        <p:spPr bwMode="auto">
          <a:xfrm>
            <a:off x="2514600" y="5448300"/>
            <a:ext cx="18996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Greatest Maximum </a:t>
            </a:r>
            <a:r>
              <a:rPr lang="en-US" sz="1100" dirty="0"/>
              <a:t>Closeness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9248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each session, 16 subjects are recruited from </a:t>
            </a:r>
            <a:r>
              <a:rPr lang="en-US" sz="2400" dirty="0" err="1" smtClean="0"/>
              <a:t>MTurk</a:t>
            </a:r>
            <a:endParaRPr lang="en-US" sz="2400" dirty="0" smtClean="0"/>
          </a:p>
          <a:p>
            <a:pPr lvl="1"/>
            <a:r>
              <a:rPr lang="en-US" sz="2000" dirty="0" smtClean="0"/>
              <a:t>Standing panel alerted previous day</a:t>
            </a:r>
          </a:p>
          <a:p>
            <a:pPr lvl="1"/>
            <a:r>
              <a:rPr lang="en-US" sz="2000" dirty="0" smtClean="0"/>
              <a:t>Accept work &amp; read instructions</a:t>
            </a:r>
          </a:p>
          <a:p>
            <a:pPr lvl="1"/>
            <a:r>
              <a:rPr lang="en-US" sz="2000" dirty="0" smtClean="0"/>
              <a:t>Sit in “waiting room” until enough players have joined</a:t>
            </a:r>
          </a:p>
          <a:p>
            <a:r>
              <a:rPr lang="en-US" sz="2400" dirty="0" smtClean="0"/>
              <a:t>Each session comprises 8 games</a:t>
            </a:r>
          </a:p>
          <a:p>
            <a:pPr lvl="1"/>
            <a:r>
              <a:rPr lang="en-US" sz="2000" dirty="0" smtClean="0"/>
              <a:t>One for each network topology</a:t>
            </a:r>
          </a:p>
          <a:p>
            <a:r>
              <a:rPr lang="en-US" sz="2400" dirty="0" smtClean="0"/>
              <a:t>Each game runs for 15 rounds</a:t>
            </a:r>
          </a:p>
          <a:p>
            <a:pPr lvl="1"/>
            <a:r>
              <a:rPr lang="en-US" sz="2000" dirty="0" smtClean="0"/>
              <a:t>100 x100 grid</a:t>
            </a:r>
          </a:p>
          <a:p>
            <a:pPr lvl="1"/>
            <a:r>
              <a:rPr lang="en-US" sz="2000" dirty="0" smtClean="0"/>
              <a:t>Relative dimensions of peak and landscape adjusted such that peak is found sometimes, but not always</a:t>
            </a:r>
          </a:p>
          <a:p>
            <a:r>
              <a:rPr lang="en-US" sz="2400" dirty="0" smtClean="0"/>
              <a:t>171 out of total of 232 games (25 sessions) used</a:t>
            </a:r>
          </a:p>
          <a:p>
            <a:pPr lvl="1"/>
            <a:r>
              <a:rPr lang="en-US" sz="2000" dirty="0" smtClean="0"/>
              <a:t>61 games removed because player dropped out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Network structure affects individual search strategy</a:t>
            </a:r>
          </a:p>
          <a:p>
            <a:r>
              <a:rPr lang="en-US" sz="2800" dirty="0" smtClean="0"/>
              <a:t>Individual search strategy affects group success</a:t>
            </a:r>
          </a:p>
          <a:p>
            <a:r>
              <a:rPr lang="en-US" sz="2800" dirty="0" smtClean="0"/>
              <a:t>Network structure affects group success</a:t>
            </a:r>
          </a:p>
          <a:p>
            <a:r>
              <a:rPr lang="en-US" sz="2800" dirty="0" smtClean="0"/>
              <a:t>Individual and group performance are in tension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Incentives in </a:t>
            </a:r>
            <a:r>
              <a:rPr lang="en-US" dirty="0" err="1" smtClean="0"/>
              <a:t>Crowdsourcing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(or, How I Learned to Love Mechanical Turk)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Network structure affects individual search strategy</a:t>
            </a:r>
            <a:endParaRPr lang="en-US" sz="3600" dirty="0"/>
          </a:p>
        </p:txBody>
      </p:sp>
      <p:pic>
        <p:nvPicPr>
          <p:cNvPr id="4" name="Content Placeholder 3" descr="pexploreXgph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1076" b="-11076"/>
              <a:stretch>
                <a:fillRect/>
              </a:stretch>
            </p:blipFill>
          </mc:Choice>
          <mc:Fallback>
            <p:blipFill>
              <a:blip r:embed="rId3"/>
              <a:srcRect t="-11076" b="-11076"/>
              <a:stretch>
                <a:fillRect/>
              </a:stretch>
            </p:blipFill>
          </mc:Fallback>
        </mc:AlternateContent>
        <p:spPr/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Networks differ in amount of exploration</a:t>
            </a:r>
          </a:p>
          <a:p>
            <a:endParaRPr lang="en-US" dirty="0" smtClean="0"/>
          </a:p>
          <a:p>
            <a:r>
              <a:rPr lang="en-US" dirty="0" smtClean="0"/>
              <a:t>Related to clustering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Network structure affects individual search strategy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clustering </a:t>
            </a:r>
            <a:endParaRPr lang="en-US" dirty="0" smtClean="0">
              <a:sym typeface="Wingdings"/>
            </a:endParaRPr>
          </a:p>
          <a:p>
            <a:pPr algn="ctr">
              <a:buNone/>
            </a:pP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 smtClean="0">
              <a:sym typeface="Wingdings"/>
            </a:endParaRPr>
          </a:p>
          <a:p>
            <a:pPr>
              <a:buNone/>
            </a:pPr>
            <a:r>
              <a:rPr lang="en-US" dirty="0" smtClean="0">
                <a:sym typeface="Wingdings"/>
              </a:rPr>
              <a:t>	Higher probability of neighbors guessing in identical location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More neighbors guessing in identical location</a:t>
            </a:r>
          </a:p>
          <a:p>
            <a:pPr algn="ctr">
              <a:buNone/>
            </a:pP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 smtClean="0">
              <a:sym typeface="Wingdings"/>
            </a:endParaRPr>
          </a:p>
          <a:p>
            <a:pPr>
              <a:buNone/>
            </a:pPr>
            <a:r>
              <a:rPr lang="en-US" dirty="0" smtClean="0">
                <a:sym typeface="Wingdings"/>
              </a:rPr>
              <a:t>	Higher probability of copying</a:t>
            </a:r>
            <a:endParaRPr lang="en-US" dirty="0"/>
          </a:p>
        </p:txBody>
      </p:sp>
      <p:pic>
        <p:nvPicPr>
          <p:cNvPr id="5" name="Picture 4" descr="sirXroun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216818" y="3620006"/>
            <a:ext cx="3017520" cy="2514600"/>
          </a:xfrm>
          <a:prstGeom prst="rect">
            <a:avLst/>
          </a:prstGeom>
        </p:spPr>
      </p:pic>
      <p:pic>
        <p:nvPicPr>
          <p:cNvPr id="6" name="Picture 5" descr="pidentXclu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13305" y="1219200"/>
            <a:ext cx="2400806" cy="240080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Individual search strategy affects group success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More players copying each other (i.e., fewer exploring) in current round</a:t>
            </a:r>
          </a:p>
          <a:p>
            <a:pPr algn="ctr">
              <a:buNone/>
            </a:pP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 smtClean="0">
                <a:sym typeface="Wingdings"/>
              </a:rPr>
              <a:t> </a:t>
            </a:r>
          </a:p>
          <a:p>
            <a:pPr>
              <a:buNone/>
            </a:pPr>
            <a:r>
              <a:rPr lang="en-US" dirty="0" smtClean="0">
                <a:sym typeface="Wingdings"/>
              </a:rPr>
              <a:t>	Lower probability of finding peak on next round</a:t>
            </a:r>
            <a:endParaRPr lang="en-US" dirty="0"/>
          </a:p>
        </p:txBody>
      </p:sp>
      <p:pic>
        <p:nvPicPr>
          <p:cNvPr id="12" name="Content Placeholder 11" descr="g_copyXfnd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1076" b="-11076"/>
              <a:stretch>
                <a:fillRect/>
              </a:stretch>
            </p:blipFill>
          </mc:Choice>
          <mc:Fallback>
            <p:blipFill>
              <a:blip r:embed="rId3"/>
              <a:srcRect t="-11076" b="-11076"/>
              <a:stretch>
                <a:fillRect/>
              </a:stretch>
            </p:blipFill>
          </mc:Fallback>
        </mc:AlternateContent>
        <p:spPr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Individual search strategy affects group success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significant differences in % of games in which peak was found</a:t>
            </a:r>
          </a:p>
          <a:p>
            <a:endParaRPr lang="en-US" dirty="0" smtClean="0"/>
          </a:p>
          <a:p>
            <a:r>
              <a:rPr lang="en-US" dirty="0" smtClean="0"/>
              <a:t>But pattern similar to differences in exploration</a:t>
            </a:r>
            <a:endParaRPr lang="en-US" dirty="0"/>
          </a:p>
        </p:txBody>
      </p:sp>
      <p:pic>
        <p:nvPicPr>
          <p:cNvPr id="8" name="Content Placeholder 7" descr="foundXgph.pdf"/>
          <p:cNvPicPr>
            <a:picLocks noGrp="1" noChangeAspect="1"/>
          </p:cNvPicPr>
          <p:nvPr>
            <p:ph sz="quarter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11076" b="-11076"/>
              <a:stretch>
                <a:fillRect/>
              </a:stretch>
            </p:blipFill>
          </mc:Choice>
          <mc:Fallback>
            <p:blipFill>
              <a:blip r:embed="rId3"/>
              <a:srcRect t="-11076" b="-11076"/>
              <a:stretch>
                <a:fillRect/>
              </a:stretch>
            </p:blipFill>
          </mc:Fallback>
        </mc:AlternateContent>
        <p:spPr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Networks</a:t>
            </a:r>
          </a:p>
        </p:txBody>
      </p:sp>
      <p:pic>
        <p:nvPicPr>
          <p:cNvPr id="25603" name="Picture 3" descr="MaxAvgBt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228600" y="3314700"/>
            <a:ext cx="19558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Greatest Average </a:t>
            </a:r>
            <a:r>
              <a:rPr lang="en-US" sz="1100" dirty="0" err="1"/>
              <a:t>Betweenness</a:t>
            </a:r>
            <a:endParaRPr lang="en-US" sz="1100" dirty="0"/>
          </a:p>
        </p:txBody>
      </p:sp>
      <p:pic>
        <p:nvPicPr>
          <p:cNvPr id="25605" name="Picture 9" descr="MinMaxCl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8900" y="1524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2590800" y="3314700"/>
            <a:ext cx="18629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Smallest Maximum </a:t>
            </a:r>
            <a:r>
              <a:rPr lang="en-US" sz="1100" dirty="0"/>
              <a:t>Closeness</a:t>
            </a:r>
          </a:p>
        </p:txBody>
      </p:sp>
      <p:pic>
        <p:nvPicPr>
          <p:cNvPr id="25607" name="Picture 4" descr="MaxAvgC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0763" y="1524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6"/>
          <p:cNvSpPr txBox="1">
            <a:spLocks noChangeArrowheads="1"/>
          </p:cNvSpPr>
          <p:nvPr/>
        </p:nvSpPr>
        <p:spPr bwMode="auto">
          <a:xfrm>
            <a:off x="4724400" y="3314700"/>
            <a:ext cx="18004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Greatest Average </a:t>
            </a:r>
            <a:r>
              <a:rPr lang="en-US" sz="1100" dirty="0"/>
              <a:t>Clustering</a:t>
            </a:r>
          </a:p>
        </p:txBody>
      </p:sp>
      <p:pic>
        <p:nvPicPr>
          <p:cNvPr id="25609" name="Picture 7" descr="MaxMaxBtw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7063" y="1524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Box 8"/>
          <p:cNvSpPr txBox="1">
            <a:spLocks noChangeArrowheads="1"/>
          </p:cNvSpPr>
          <p:nvPr/>
        </p:nvSpPr>
        <p:spPr bwMode="auto">
          <a:xfrm>
            <a:off x="6748463" y="3314700"/>
            <a:ext cx="20674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Greatest Maximum </a:t>
            </a:r>
            <a:r>
              <a:rPr lang="en-US" sz="1100" dirty="0" err="1"/>
              <a:t>Betweenness</a:t>
            </a:r>
            <a:endParaRPr lang="en-US" sz="1100" dirty="0"/>
          </a:p>
        </p:txBody>
      </p:sp>
      <p:pic>
        <p:nvPicPr>
          <p:cNvPr id="25611" name="Picture 11" descr="MinAvgBtw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657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 descr="MaxMaxClo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2700" y="3657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Box 15"/>
          <p:cNvSpPr txBox="1">
            <a:spLocks noChangeArrowheads="1"/>
          </p:cNvSpPr>
          <p:nvPr/>
        </p:nvSpPr>
        <p:spPr bwMode="auto">
          <a:xfrm>
            <a:off x="152400" y="5448300"/>
            <a:ext cx="1919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Smallest Average </a:t>
            </a:r>
            <a:r>
              <a:rPr lang="en-US" sz="1100" dirty="0" err="1"/>
              <a:t>Betweenness</a:t>
            </a:r>
            <a:endParaRPr lang="en-US" sz="1100" dirty="0"/>
          </a:p>
        </p:txBody>
      </p:sp>
      <p:pic>
        <p:nvPicPr>
          <p:cNvPr id="25614" name="Picture 13" descr="MinAvgClu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54563" y="3657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TextBox 16"/>
          <p:cNvSpPr txBox="1">
            <a:spLocks noChangeArrowheads="1"/>
          </p:cNvSpPr>
          <p:nvPr/>
        </p:nvSpPr>
        <p:spPr bwMode="auto">
          <a:xfrm>
            <a:off x="4648200" y="5448300"/>
            <a:ext cx="17620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Smallest Average </a:t>
            </a:r>
            <a:r>
              <a:rPr lang="en-US" sz="1100" dirty="0"/>
              <a:t>Clustering</a:t>
            </a:r>
          </a:p>
        </p:txBody>
      </p:sp>
      <p:pic>
        <p:nvPicPr>
          <p:cNvPr id="25616" name="Picture 14" descr="MaxVarNC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00863" y="3657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7" name="TextBox 17"/>
          <p:cNvSpPr txBox="1">
            <a:spLocks noChangeArrowheads="1"/>
          </p:cNvSpPr>
          <p:nvPr/>
        </p:nvSpPr>
        <p:spPr bwMode="auto">
          <a:xfrm>
            <a:off x="6672263" y="5448300"/>
            <a:ext cx="19672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Greatest Variance </a:t>
            </a:r>
            <a:r>
              <a:rPr lang="en-US" sz="1100" dirty="0"/>
              <a:t>in Constraint</a:t>
            </a:r>
          </a:p>
        </p:txBody>
      </p:sp>
      <p:sp>
        <p:nvSpPr>
          <p:cNvPr id="25618" name="TextBox 18"/>
          <p:cNvSpPr txBox="1">
            <a:spLocks noChangeArrowheads="1"/>
          </p:cNvSpPr>
          <p:nvPr/>
        </p:nvSpPr>
        <p:spPr bwMode="auto">
          <a:xfrm>
            <a:off x="2514600" y="5448300"/>
            <a:ext cx="18996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Greatest Maximum </a:t>
            </a:r>
            <a:r>
              <a:rPr lang="en-US" sz="1100" dirty="0"/>
              <a:t>Closeness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Network structure affects group success</a:t>
            </a:r>
            <a:endParaRPr lang="en-US" dirty="0"/>
          </a:p>
        </p:txBody>
      </p:sp>
      <p:pic>
        <p:nvPicPr>
          <p:cNvPr id="4" name="Picture 3" descr="cnvgXgphXrn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52600" y="1524000"/>
            <a:ext cx="6400801" cy="3835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Best Solution</a:t>
            </a:r>
            <a:endParaRPr lang="en-US" dirty="0"/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4" name="Picture 3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84302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84302"/>
            <a:ext cx="3886200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Best Solution</a:t>
            </a:r>
            <a:endParaRPr lang="en-US" dirty="0"/>
          </a:p>
        </p:txBody>
      </p:sp>
      <p:pic>
        <p:nvPicPr>
          <p:cNvPr id="5" name="Picture 4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84302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Best Solution</a:t>
            </a:r>
            <a:endParaRPr lang="en-US" dirty="0"/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4" name="Picture 3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84302"/>
            <a:ext cx="3886200" cy="3886200"/>
          </a:xfrm>
          <a:prstGeom prst="rect">
            <a:avLst/>
          </a:prstGeom>
        </p:spPr>
      </p:pic>
      <p:pic>
        <p:nvPicPr>
          <p:cNvPr id="5" name="Picture 4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84302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Best Solution</a:t>
            </a:r>
            <a:endParaRPr lang="en-US" dirty="0"/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4" name="Picture 3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5" name="Picture 4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84302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Financial Incentives and Performance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eaLnBrk="1" hangingPunct="1"/>
            <a:r>
              <a:rPr lang="en-US" sz="2400" smtClean="0"/>
              <a:t>Intuitive Hypothesis:</a:t>
            </a:r>
          </a:p>
          <a:p>
            <a:pPr lvl="1" eaLnBrk="1" hangingPunct="1"/>
            <a:r>
              <a:rPr lang="en-US" sz="2000" b="1" smtClean="0"/>
              <a:t>Greater pay will lead to more and better work</a:t>
            </a:r>
          </a:p>
          <a:p>
            <a:pPr lvl="1" eaLnBrk="1" hangingPunct="1"/>
            <a:endParaRPr lang="en-US" sz="2000" smtClean="0"/>
          </a:p>
          <a:p>
            <a:pPr eaLnBrk="1" hangingPunct="1"/>
            <a:r>
              <a:rPr lang="en-US" sz="2400" smtClean="0"/>
              <a:t>Support from:</a:t>
            </a:r>
          </a:p>
          <a:p>
            <a:pPr lvl="1" eaLnBrk="1" hangingPunct="1"/>
            <a:r>
              <a:rPr lang="en-US" sz="2000" smtClean="0"/>
              <a:t>Rational economic theory</a:t>
            </a:r>
          </a:p>
          <a:p>
            <a:pPr lvl="1" eaLnBrk="1" hangingPunct="1"/>
            <a:r>
              <a:rPr lang="en-US" sz="2000" smtClean="0"/>
              <a:t>Classic Mgmt Sci studies (Lazear, 1998)</a:t>
            </a:r>
          </a:p>
          <a:p>
            <a:pPr lvl="1" eaLnBrk="1" hangingPunct="1"/>
            <a:r>
              <a:rPr lang="en-US" sz="2000" smtClean="0"/>
              <a:t>CEO incentives</a:t>
            </a:r>
          </a:p>
          <a:p>
            <a:pPr eaLnBrk="1" hangingPunct="1"/>
            <a:r>
              <a:rPr lang="en-US" sz="2400" smtClean="0"/>
              <a:t>Conflicting evidence:</a:t>
            </a:r>
          </a:p>
          <a:p>
            <a:pPr lvl="1" eaLnBrk="1" hangingPunct="1"/>
            <a:r>
              <a:rPr lang="en-US" sz="2000" smtClean="0"/>
              <a:t>Intrinsic motivation undermined by extrinsic motivation </a:t>
            </a:r>
            <a:r>
              <a:rPr lang="en-US" sz="1600" i="1" smtClean="0"/>
              <a:t>(Deci &amp; Ryan, 1972)</a:t>
            </a:r>
            <a:endParaRPr lang="en-US" sz="2000" smtClean="0"/>
          </a:p>
          <a:p>
            <a:pPr lvl="1" eaLnBrk="1" hangingPunct="1"/>
            <a:r>
              <a:rPr lang="en-US" sz="2000" smtClean="0"/>
              <a:t>Contingency on pay, when value is high, can lead to ‘choking’ </a:t>
            </a:r>
            <a:r>
              <a:rPr lang="en-US" sz="1600" i="1" smtClean="0"/>
              <a:t>(Ariely, Gneezy, Lowenstein, &amp; Mazar)</a:t>
            </a:r>
            <a:r>
              <a:rPr lang="en-US" sz="1600" smtClean="0"/>
              <a:t> </a:t>
            </a:r>
          </a:p>
          <a:p>
            <a:pPr lvl="1" eaLnBrk="1" hangingPunct="1"/>
            <a:r>
              <a:rPr lang="en-US" sz="2000" smtClean="0"/>
              <a:t>Risk aversion </a:t>
            </a:r>
            <a:r>
              <a:rPr lang="en-US" sz="1600" i="1" smtClean="0"/>
              <a:t>(Herzberg, 1987)</a:t>
            </a:r>
            <a:endParaRPr lang="en-US" sz="2000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Best Solution</a:t>
            </a:r>
            <a:endParaRPr lang="en-US" dirty="0"/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4" name="Picture 3" descr="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5" name="Picture 4" descr="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84302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Best Solution</a:t>
            </a:r>
            <a:endParaRPr lang="en-US" dirty="0"/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4" name="Picture 3" descr="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5" name="Picture 4" descr="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84302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Best Solution</a:t>
            </a:r>
            <a:endParaRPr lang="en-US" dirty="0"/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4" name="Picture 3" descr="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5" name="Picture 4" descr="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84302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Best Solution</a:t>
            </a:r>
            <a:endParaRPr lang="en-US" dirty="0"/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4" name="Picture 3" descr="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5" name="Picture 4" descr="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84302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Best Solution</a:t>
            </a:r>
            <a:endParaRPr lang="en-US" dirty="0"/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4" name="Picture 3" descr="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84302"/>
            <a:ext cx="3886200" cy="3886200"/>
          </a:xfrm>
          <a:prstGeom prst="rect">
            <a:avLst/>
          </a:prstGeom>
        </p:spPr>
      </p:pic>
      <p:pic>
        <p:nvPicPr>
          <p:cNvPr id="5" name="Picture 4" descr="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84302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Individual and group performance are in tension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More likely to find peak with more players exploring (= fewer players copying)</a:t>
            </a:r>
          </a:p>
          <a:p>
            <a:endParaRPr lang="en-US" dirty="0" smtClean="0"/>
          </a:p>
          <a:p>
            <a:r>
              <a:rPr lang="en-US" dirty="0" smtClean="0"/>
              <a:t>When peak is found, large difference in points (nearly 2x income)</a:t>
            </a:r>
            <a:endParaRPr lang="en-US" dirty="0"/>
          </a:p>
        </p:txBody>
      </p:sp>
      <p:pic>
        <p:nvPicPr>
          <p:cNvPr id="9" name="Picture 8" descr="g_copyXfn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9596" y="1216152"/>
            <a:ext cx="2373203" cy="2373203"/>
          </a:xfrm>
          <a:prstGeom prst="rect">
            <a:avLst/>
          </a:prstGeom>
        </p:spPr>
      </p:pic>
      <p:pic>
        <p:nvPicPr>
          <p:cNvPr id="10" name="Picture 9" descr="ptsXrndXfn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1355" y="3589355"/>
            <a:ext cx="2811445" cy="281144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Individual and group performance are in tension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BUT</a:t>
            </a:r>
          </a:p>
          <a:p>
            <a:endParaRPr lang="en-US" dirty="0" smtClean="0"/>
          </a:p>
          <a:p>
            <a:r>
              <a:rPr lang="en-US" dirty="0" smtClean="0"/>
              <a:t>Per player, higher points on average with “copying” strategy</a:t>
            </a:r>
          </a:p>
          <a:p>
            <a:endParaRPr lang="en-US" dirty="0" smtClean="0"/>
          </a:p>
          <a:p>
            <a:r>
              <a:rPr lang="en-US" dirty="0" smtClean="0"/>
              <a:t>= free-riding problem / social dilemma</a:t>
            </a:r>
            <a:endParaRPr lang="en-US" dirty="0"/>
          </a:p>
        </p:txBody>
      </p:sp>
      <p:pic>
        <p:nvPicPr>
          <p:cNvPr id="11" name="Content Placeholder 10" descr="u_copyXpts.pdf"/>
          <p:cNvPicPr>
            <a:picLocks noGrp="1" noChangeAspect="1"/>
          </p:cNvPicPr>
          <p:nvPr>
            <p:ph sz="quarter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11076" b="-11076"/>
              <a:stretch>
                <a:fillRect/>
              </a:stretch>
            </p:blipFill>
          </mc:Choice>
          <mc:Fallback>
            <p:blipFill>
              <a:blip r:embed="rId3"/>
              <a:srcRect t="-11076" b="-11076"/>
              <a:stretch>
                <a:fillRect/>
              </a:stretch>
            </p:blipFill>
          </mc:Fallback>
        </mc:AlternateContent>
        <p:spPr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Individual and group performance are in tension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Most successful node in structured networks ~ performance of median node in unstructured networks</a:t>
            </a:r>
          </a:p>
          <a:p>
            <a:endParaRPr lang="en-US" dirty="0" smtClean="0"/>
          </a:p>
        </p:txBody>
      </p:sp>
      <p:pic>
        <p:nvPicPr>
          <p:cNvPr id="7" name="Content Placeholder 6" descr="cnvgXgph_node.pdf"/>
          <p:cNvPicPr>
            <a:picLocks noGrp="1" noChangeAspect="1"/>
          </p:cNvPicPr>
          <p:nvPr>
            <p:ph sz="quarter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26345" b="-26345"/>
              <a:stretch>
                <a:fillRect/>
              </a:stretch>
            </p:blipFill>
          </mc:Choice>
          <mc:Fallback>
            <p:blipFill>
              <a:blip r:embed="rId3"/>
              <a:srcRect t="-26345" b="-26345"/>
              <a:stretch>
                <a:fillRect/>
              </a:stretch>
            </p:blipFill>
          </mc:Fallback>
        </mc:AlternateContent>
        <p:spPr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Individual Performance Is Combination of </a:t>
            </a:r>
            <a:br>
              <a:rPr lang="en-US" sz="2400" smtClean="0"/>
            </a:br>
            <a:r>
              <a:rPr lang="en-US" sz="2400" smtClean="0"/>
              <a:t>Individual Position and Collective Performance</a:t>
            </a:r>
          </a:p>
        </p:txBody>
      </p:sp>
      <p:pic>
        <p:nvPicPr>
          <p:cNvPr id="30723" name="Picture 2" descr="rndfnd_MaxMaxBt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rndfnd_MaxAvgBt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86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3498850" y="1866900"/>
            <a:ext cx="19558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Greatest Average </a:t>
            </a:r>
            <a:r>
              <a:rPr lang="en-US" sz="1100" dirty="0" err="1"/>
              <a:t>Betweenness</a:t>
            </a:r>
            <a:endParaRPr lang="en-US" sz="1100" dirty="0"/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403225" y="1866900"/>
            <a:ext cx="20674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Greatest Maximum </a:t>
            </a:r>
            <a:r>
              <a:rPr lang="en-US" sz="1100" dirty="0" err="1"/>
              <a:t>Betweenness</a:t>
            </a:r>
            <a:endParaRPr lang="en-US" sz="1100" dirty="0"/>
          </a:p>
        </p:txBody>
      </p:sp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6596063" y="1866900"/>
            <a:ext cx="18996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Greatest Maximum Closeness</a:t>
            </a:r>
            <a:endParaRPr lang="en-US" sz="1100" dirty="0"/>
          </a:p>
        </p:txBody>
      </p:sp>
      <p:pic>
        <p:nvPicPr>
          <p:cNvPr id="10" name="Picture 9" descr="rndfnd_MaxMaxCl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2860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r>
              <a:rPr lang="en-US" sz="2400" dirty="0" smtClean="0"/>
              <a:t>Network structure affects individual search strategy</a:t>
            </a:r>
          </a:p>
          <a:p>
            <a:pPr lvl="1"/>
            <a:r>
              <a:rPr lang="en-US" sz="2000" dirty="0" smtClean="0"/>
              <a:t>Clustering increases copying (exploitation)</a:t>
            </a:r>
          </a:p>
          <a:p>
            <a:r>
              <a:rPr lang="en-US" sz="2400" dirty="0" smtClean="0"/>
              <a:t>Individual search strategy affects group success</a:t>
            </a:r>
          </a:p>
          <a:p>
            <a:pPr lvl="1"/>
            <a:r>
              <a:rPr lang="en-US" sz="2000" dirty="0" smtClean="0"/>
              <a:t>More copying means lower probability of finding maximum</a:t>
            </a:r>
          </a:p>
          <a:p>
            <a:r>
              <a:rPr lang="en-US" sz="2400" dirty="0" smtClean="0"/>
              <a:t>Network structure affects group success</a:t>
            </a:r>
          </a:p>
          <a:p>
            <a:pPr lvl="1"/>
            <a:r>
              <a:rPr lang="en-US" sz="2000" dirty="0" smtClean="0"/>
              <a:t>Networks with lower average path length spread information more quickly</a:t>
            </a:r>
          </a:p>
          <a:p>
            <a:r>
              <a:rPr lang="en-US" sz="2400" dirty="0" smtClean="0"/>
              <a:t>Individual and group performance are in tension</a:t>
            </a:r>
          </a:p>
          <a:p>
            <a:pPr lvl="1"/>
            <a:r>
              <a:rPr lang="en-US" sz="2000" dirty="0" smtClean="0"/>
              <a:t>Individuals can improve own relative performance by free-riding on others’ exploration</a:t>
            </a:r>
          </a:p>
          <a:p>
            <a:pPr lvl="1"/>
            <a:r>
              <a:rPr lang="en-US" sz="2000" dirty="0" smtClean="0"/>
              <a:t>Best position in structured networks as good as average position in unstructured networks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Study 1: Traffic Images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417638"/>
            <a:ext cx="4040188" cy="47085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sz="1800" b="1" u="sng" smtClean="0"/>
              <a:t>Manipulated</a:t>
            </a:r>
          </a:p>
          <a:p>
            <a:pPr eaLnBrk="1" hangingPunct="1"/>
            <a:r>
              <a:rPr lang="en-US" sz="1800" smtClean="0"/>
              <a:t>Task Value</a:t>
            </a:r>
          </a:p>
          <a:p>
            <a:pPr lvl="1" eaLnBrk="1" hangingPunct="1"/>
            <a:r>
              <a:rPr lang="en-US" sz="1600" smtClean="0"/>
              <a:t>Amount earned per image set</a:t>
            </a:r>
          </a:p>
          <a:p>
            <a:pPr lvl="2" eaLnBrk="1" hangingPunct="1"/>
            <a:r>
              <a:rPr lang="en-US" sz="1400" smtClean="0"/>
              <a:t>$0.01, $0.05, $0.10</a:t>
            </a:r>
          </a:p>
          <a:p>
            <a:pPr lvl="2" eaLnBrk="1" hangingPunct="1"/>
            <a:r>
              <a:rPr lang="en-US" sz="1400" smtClean="0"/>
              <a:t>No additional pay for image sets</a:t>
            </a:r>
          </a:p>
          <a:p>
            <a:pPr eaLnBrk="1" hangingPunct="1"/>
            <a:r>
              <a:rPr lang="en-US" sz="1800" smtClean="0"/>
              <a:t>Difficulty</a:t>
            </a:r>
          </a:p>
          <a:p>
            <a:pPr lvl="1" eaLnBrk="1" hangingPunct="1"/>
            <a:r>
              <a:rPr lang="en-US" sz="1600" smtClean="0"/>
              <a:t>Number of images per set</a:t>
            </a:r>
          </a:p>
          <a:p>
            <a:pPr lvl="2" eaLnBrk="1" hangingPunct="1"/>
            <a:r>
              <a:rPr lang="en-US" sz="1400" smtClean="0"/>
              <a:t>2, 3, 4</a:t>
            </a:r>
          </a:p>
          <a:p>
            <a:pPr eaLnBrk="1" hangingPunct="1">
              <a:buFont typeface="Arial" charset="0"/>
              <a:buNone/>
            </a:pPr>
            <a:r>
              <a:rPr lang="en-US" sz="1800" b="1" u="sng" smtClean="0"/>
              <a:t>Measured</a:t>
            </a:r>
          </a:p>
          <a:p>
            <a:pPr eaLnBrk="1" hangingPunct="1"/>
            <a:r>
              <a:rPr lang="en-US" sz="1800" smtClean="0"/>
              <a:t>Quantity</a:t>
            </a:r>
          </a:p>
          <a:p>
            <a:pPr lvl="1" eaLnBrk="1" hangingPunct="1"/>
            <a:r>
              <a:rPr lang="en-US" sz="1600" smtClean="0"/>
              <a:t>Number of image sets submitted</a:t>
            </a:r>
          </a:p>
          <a:p>
            <a:pPr eaLnBrk="1" hangingPunct="1"/>
            <a:r>
              <a:rPr lang="en-US" sz="1800" smtClean="0"/>
              <a:t>Quality</a:t>
            </a:r>
          </a:p>
          <a:p>
            <a:pPr lvl="1" eaLnBrk="1" hangingPunct="1"/>
            <a:r>
              <a:rPr lang="en-US" sz="1600" smtClean="0"/>
              <a:t>Proportion of image sets correctly sorted</a:t>
            </a:r>
          </a:p>
          <a:p>
            <a:pPr lvl="1" eaLnBrk="1" hangingPunct="1"/>
            <a:r>
              <a:rPr lang="en-US" sz="1600" smtClean="0"/>
              <a:t>Rank correlation of image sets with correct order</a:t>
            </a:r>
            <a:endParaRPr lang="en-US" sz="1400" smtClean="0"/>
          </a:p>
        </p:txBody>
      </p:sp>
      <p:pic>
        <p:nvPicPr>
          <p:cNvPr id="20484" name="Content Placeholder 5" descr="TrafficFlowScreen.png"/>
          <p:cNvPicPr>
            <a:picLocks noChangeAspect="1"/>
          </p:cNvPicPr>
          <p:nvPr/>
        </p:nvPicPr>
        <p:blipFill>
          <a:blip r:embed="rId2"/>
          <a:srcRect t="-4053" b="-4053"/>
          <a:stretch>
            <a:fillRect/>
          </a:stretch>
        </p:blipFill>
        <p:spPr bwMode="auto">
          <a:xfrm>
            <a:off x="4484688" y="1417638"/>
            <a:ext cx="420211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to Pay?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Pay rate can affect quantity of work</a:t>
            </a:r>
          </a:p>
          <a:p>
            <a:r>
              <a:rPr lang="en-US" dirty="0" smtClean="0"/>
              <a:t>Pay rate does not have a big impact on quality</a:t>
            </a:r>
          </a:p>
          <a:p>
            <a:r>
              <a:rPr lang="en-US" dirty="0" smtClean="0"/>
              <a:t>(MW ’09)</a:t>
            </a:r>
          </a:p>
        </p:txBody>
      </p:sp>
      <p:pic>
        <p:nvPicPr>
          <p:cNvPr id="4" name="Content Placeholder 7" descr="TFncompXdiffXpay.png"/>
          <p:cNvPicPr>
            <a:picLocks noChangeAspect="1"/>
          </p:cNvPicPr>
          <p:nvPr/>
        </p:nvPicPr>
        <p:blipFill>
          <a:blip r:embed="rId2"/>
          <a:srcRect l="-4839" r="-4839"/>
          <a:stretch>
            <a:fillRect/>
          </a:stretch>
        </p:blipFill>
        <p:spPr>
          <a:xfrm>
            <a:off x="914400" y="3039075"/>
            <a:ext cx="3885920" cy="3056924"/>
          </a:xfrm>
          <a:prstGeom prst="rect">
            <a:avLst/>
          </a:prstGeom>
        </p:spPr>
      </p:pic>
      <p:pic>
        <p:nvPicPr>
          <p:cNvPr id="5" name="Content Placeholder 6" descr="TFaccXdiffXpay.png"/>
          <p:cNvPicPr>
            <a:picLocks noChangeAspect="1"/>
          </p:cNvPicPr>
          <p:nvPr/>
        </p:nvPicPr>
        <p:blipFill>
          <a:blip r:embed="rId3"/>
          <a:srcRect l="-105" r="-105"/>
          <a:stretch>
            <a:fillRect/>
          </a:stretch>
        </p:blipFill>
        <p:spPr>
          <a:xfrm>
            <a:off x="4704016" y="2962876"/>
            <a:ext cx="3982783" cy="3133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Collective Problem Solving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Exploration vs. Exploitation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153400" cy="5181600"/>
          </a:xfrm>
        </p:spPr>
        <p:txBody>
          <a:bodyPr>
            <a:normAutofit lnSpcReduction="10000"/>
          </a:bodyPr>
          <a:lstStyle/>
          <a:p>
            <a:r>
              <a:rPr lang="en-US" sz="2000" smtClean="0"/>
              <a:t>Exploration/Exploitation represents a fundamental tradeoff in complex optimization problems in CS and Stat Mech:</a:t>
            </a:r>
          </a:p>
          <a:p>
            <a:pPr lvl="1"/>
            <a:r>
              <a:rPr lang="en-US" sz="2000" smtClean="0"/>
              <a:t>MCMC = hill-climbing (exploit) + random jumps (explore)</a:t>
            </a:r>
          </a:p>
          <a:p>
            <a:r>
              <a:rPr lang="en-US" sz="2000" smtClean="0"/>
              <a:t>Also true of human/organizational learning, where exploration and exploitation are both required, and compete for resources</a:t>
            </a:r>
          </a:p>
          <a:p>
            <a:pPr lvl="1"/>
            <a:r>
              <a:rPr lang="en-US" sz="1800" smtClean="0"/>
              <a:t>Rational Search (e.g. Radner)</a:t>
            </a:r>
          </a:p>
          <a:p>
            <a:pPr lvl="2"/>
            <a:r>
              <a:rPr lang="en-US" sz="1400" smtClean="0"/>
              <a:t>N projects with unknown payoffs distributions</a:t>
            </a:r>
          </a:p>
          <a:p>
            <a:pPr lvl="2"/>
            <a:r>
              <a:rPr lang="en-US" sz="1400" smtClean="0"/>
              <a:t>Must choose between learning current distribution vs. exploring new ones</a:t>
            </a:r>
          </a:p>
          <a:p>
            <a:pPr lvl="1"/>
            <a:r>
              <a:rPr lang="en-US" sz="1800" smtClean="0"/>
              <a:t>Boundedly Rational Search</a:t>
            </a:r>
          </a:p>
          <a:p>
            <a:pPr lvl="2"/>
            <a:r>
              <a:rPr lang="en-US" sz="1400" smtClean="0"/>
              <a:t>Like above, but with cognitive biases</a:t>
            </a:r>
          </a:p>
          <a:p>
            <a:pPr lvl="3"/>
            <a:r>
              <a:rPr lang="en-US" sz="1200" smtClean="0"/>
              <a:t>Satisficing (Simon)</a:t>
            </a:r>
          </a:p>
          <a:p>
            <a:pPr lvl="3"/>
            <a:r>
              <a:rPr lang="en-US" sz="1200" smtClean="0"/>
              <a:t>Prospect Theory (Kahneman and Tversky)</a:t>
            </a:r>
          </a:p>
          <a:p>
            <a:pPr lvl="1"/>
            <a:r>
              <a:rPr lang="en-US" sz="1800" smtClean="0"/>
              <a:t>Organizational Learning (March 1991)</a:t>
            </a:r>
          </a:p>
          <a:p>
            <a:pPr lvl="2"/>
            <a:r>
              <a:rPr lang="en-US" sz="1400" smtClean="0"/>
              <a:t>Refinement vs. Invention</a:t>
            </a:r>
          </a:p>
          <a:p>
            <a:pPr lvl="2"/>
            <a:r>
              <a:rPr lang="en-US" sz="1400" smtClean="0"/>
              <a:t>Basic Science vs. Development</a:t>
            </a:r>
          </a:p>
          <a:p>
            <a:pPr lvl="1"/>
            <a:r>
              <a:rPr lang="en-US" sz="1800" smtClean="0"/>
              <a:t>Evolutionary Models (in particular, of organizations)</a:t>
            </a:r>
          </a:p>
          <a:p>
            <a:pPr lvl="2"/>
            <a:r>
              <a:rPr lang="en-US" sz="1400" smtClean="0"/>
              <a:t>Variation vs. Selection (Hannan and Freeman)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Exploration / exploitation tradeoff is more complex when multiple agents are sharing information about problem space</a:t>
            </a:r>
          </a:p>
          <a:p>
            <a:pPr lvl="1"/>
            <a:r>
              <a:rPr lang="en-US" dirty="0" smtClean="0"/>
              <a:t>Can accelerate learning, by sharing good solutions</a:t>
            </a:r>
          </a:p>
          <a:p>
            <a:pPr lvl="1"/>
            <a:r>
              <a:rPr lang="en-US" dirty="0" smtClean="0"/>
              <a:t>But can lead to premature convergence on suboptimal solution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Project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7924800" cy="4953000"/>
          </a:xfrm>
        </p:spPr>
        <p:txBody>
          <a:bodyPr/>
          <a:lstStyle/>
          <a:p>
            <a:r>
              <a:rPr lang="en-US" sz="2400" dirty="0" smtClean="0"/>
              <a:t>Substantive Questions </a:t>
            </a:r>
          </a:p>
          <a:p>
            <a:pPr lvl="1"/>
            <a:r>
              <a:rPr lang="en-US" sz="2000" dirty="0" smtClean="0"/>
              <a:t>How do individuals collaboratively solve (certain kinds of) “complex” problems?</a:t>
            </a:r>
          </a:p>
          <a:p>
            <a:pPr lvl="1"/>
            <a:r>
              <a:rPr lang="en-US" sz="2000" dirty="0" smtClean="0"/>
              <a:t>How does the structure of the communication network between them contribute to their collective performance?</a:t>
            </a:r>
          </a:p>
          <a:p>
            <a:pPr lvl="1"/>
            <a:r>
              <a:rPr lang="en-US" sz="2000" dirty="0" smtClean="0"/>
              <a:t>How does individual position in the network relate to </a:t>
            </a:r>
          </a:p>
          <a:p>
            <a:pPr lvl="2"/>
            <a:r>
              <a:rPr lang="en-US" sz="1800" dirty="0" smtClean="0"/>
              <a:t>Individual strategy and performance?</a:t>
            </a:r>
          </a:p>
          <a:p>
            <a:pPr lvl="2"/>
            <a:r>
              <a:rPr lang="en-US" sz="1800" dirty="0" smtClean="0"/>
              <a:t>Collective performance?</a:t>
            </a:r>
          </a:p>
          <a:p>
            <a:r>
              <a:rPr lang="en-US" sz="2400" dirty="0" smtClean="0"/>
              <a:t>Our approach so far has been experimental</a:t>
            </a:r>
          </a:p>
          <a:p>
            <a:pPr lvl="1"/>
            <a:r>
              <a:rPr lang="en-US" sz="2000" dirty="0" smtClean="0"/>
              <a:t>Human participants recruited through Amazon’s Mechanical Turk (AMT)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597</TotalTime>
  <Words>1077</Words>
  <Application>Microsoft Macintosh PowerPoint</Application>
  <PresentationFormat>On-screen Show (4:3)</PresentationFormat>
  <Paragraphs>189</Paragraphs>
  <Slides>40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Origin</vt:lpstr>
      <vt:lpstr>Equation</vt:lpstr>
      <vt:lpstr>Collective Problem Solving in Networks </vt:lpstr>
      <vt:lpstr>Financial Incentives in Crowdsourcing </vt:lpstr>
      <vt:lpstr>Financial Incentives and Performance</vt:lpstr>
      <vt:lpstr>Study 1: Traffic Images</vt:lpstr>
      <vt:lpstr>How Much to Pay?</vt:lpstr>
      <vt:lpstr>Collective Problem Solving</vt:lpstr>
      <vt:lpstr>Exploration vs. Exploitation </vt:lpstr>
      <vt:lpstr>Collective Problem Solving</vt:lpstr>
      <vt:lpstr>Our Project</vt:lpstr>
      <vt:lpstr>Slide 10</vt:lpstr>
      <vt:lpstr>Slide 11</vt:lpstr>
      <vt:lpstr>Slide 12</vt:lpstr>
      <vt:lpstr>Slide 13</vt:lpstr>
      <vt:lpstr>Payoff Functions</vt:lpstr>
      <vt:lpstr>Constructing Communication Networks</vt:lpstr>
      <vt:lpstr>Features</vt:lpstr>
      <vt:lpstr>Communication Networks</vt:lpstr>
      <vt:lpstr>Experiments</vt:lpstr>
      <vt:lpstr>Preview of Results</vt:lpstr>
      <vt:lpstr>Network structure affects individual search strategy</vt:lpstr>
      <vt:lpstr>Network structure affects individual search strategy</vt:lpstr>
      <vt:lpstr>Individual search strategy affects group success</vt:lpstr>
      <vt:lpstr>Individual search strategy affects group success</vt:lpstr>
      <vt:lpstr>Communication Networks</vt:lpstr>
      <vt:lpstr>Network structure affects group success</vt:lpstr>
      <vt:lpstr>Diffusion of Best Solution</vt:lpstr>
      <vt:lpstr>Diffusion of Best Solution</vt:lpstr>
      <vt:lpstr>Diffusion of Best Solution</vt:lpstr>
      <vt:lpstr>Diffusion of Best Solution</vt:lpstr>
      <vt:lpstr>Diffusion of Best Solution</vt:lpstr>
      <vt:lpstr>Diffusion of Best Solution</vt:lpstr>
      <vt:lpstr>Diffusion of Best Solution</vt:lpstr>
      <vt:lpstr>Diffusion of Best Solution</vt:lpstr>
      <vt:lpstr>Diffusion of Best Solution</vt:lpstr>
      <vt:lpstr>Individual and group performance are in tension</vt:lpstr>
      <vt:lpstr>Individual and group performance are in tension</vt:lpstr>
      <vt:lpstr>Individual and group performance are in tension</vt:lpstr>
      <vt:lpstr>Individual Performance Is Combination of  Individual Position and Collective Performance</vt:lpstr>
      <vt:lpstr>Summary of Results</vt:lpstr>
      <vt:lpstr>Thank you!</vt:lpstr>
    </vt:vector>
  </TitlesOfParts>
  <Company>Yahoo! Research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Problem Solving in Networks </dc:title>
  <dc:creator>Winter Mason</dc:creator>
  <cp:lastModifiedBy>Winter Mason</cp:lastModifiedBy>
  <cp:revision>10</cp:revision>
  <dcterms:created xsi:type="dcterms:W3CDTF">2011-02-08T15:35:21Z</dcterms:created>
  <dcterms:modified xsi:type="dcterms:W3CDTF">2011-02-08T23:26:26Z</dcterms:modified>
</cp:coreProperties>
</file>