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6" r:id="rId6"/>
    <p:sldId id="262" r:id="rId7"/>
    <p:sldId id="268" r:id="rId8"/>
    <p:sldId id="260" r:id="rId9"/>
    <p:sldId id="269" r:id="rId10"/>
    <p:sldId id="263" r:id="rId11"/>
    <p:sldId id="264" r:id="rId12"/>
    <p:sldId id="266" r:id="rId13"/>
    <p:sldId id="267" r:id="rId14"/>
    <p:sldId id="270" r:id="rId15"/>
    <p:sldId id="271" r:id="rId16"/>
    <p:sldId id="277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024EC035-3199-410A-9ABA-6F80024245B9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8825F8A-78EC-4EE1-900F-C5E0A36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You’re Hired! 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Examination of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Crowdsourcing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Incentive Models in Human Resource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Tasks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70866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Christopher Harris</a:t>
            </a:r>
          </a:p>
          <a:p>
            <a:r>
              <a:rPr lang="en-US" sz="3600" dirty="0" smtClean="0"/>
              <a:t>Informatics </a:t>
            </a:r>
            <a:r>
              <a:rPr lang="en-US" sz="3600" dirty="0" smtClean="0"/>
              <a:t>Program</a:t>
            </a:r>
          </a:p>
          <a:p>
            <a:r>
              <a:rPr lang="en-US" sz="3600" dirty="0" smtClean="0"/>
              <a:t>The University of Iowa</a:t>
            </a:r>
            <a:endParaRPr lang="en-US" sz="3600" dirty="0" smtClean="0"/>
          </a:p>
          <a:p>
            <a:endParaRPr lang="en-US" dirty="0" smtClean="0"/>
          </a:p>
          <a:p>
            <a:r>
              <a:rPr lang="en-US" sz="2300" i="1" dirty="0" smtClean="0"/>
              <a:t>Workshop </a:t>
            </a:r>
            <a:r>
              <a:rPr lang="en-US" sz="2300" i="1" dirty="0"/>
              <a:t>on </a:t>
            </a:r>
            <a:r>
              <a:rPr lang="en-US" sz="2300" i="1" dirty="0" err="1"/>
              <a:t>Crowdsourcing</a:t>
            </a:r>
            <a:r>
              <a:rPr lang="en-US" sz="2300" i="1" dirty="0"/>
              <a:t> for Search and Data </a:t>
            </a:r>
            <a:r>
              <a:rPr lang="en-US" sz="2300" i="1" dirty="0" smtClean="0"/>
              <a:t>Mining (CSDM </a:t>
            </a:r>
            <a:r>
              <a:rPr lang="en-US" sz="2300" i="1" dirty="0"/>
              <a:t>2011</a:t>
            </a:r>
            <a:r>
              <a:rPr lang="en-US" sz="2300" i="1" dirty="0" smtClean="0"/>
              <a:t>)</a:t>
            </a:r>
            <a:endParaRPr lang="en-US" sz="2300" dirty="0" smtClean="0"/>
          </a:p>
          <a:p>
            <a:r>
              <a:rPr lang="en-US" sz="2300" dirty="0" smtClean="0"/>
              <a:t>Hong </a:t>
            </a:r>
            <a:r>
              <a:rPr lang="en-US" sz="2300" dirty="0"/>
              <a:t>Kong</a:t>
            </a:r>
            <a:r>
              <a:rPr lang="en-US" sz="2300" dirty="0" smtClean="0"/>
              <a:t>, </a:t>
            </a:r>
            <a:r>
              <a:rPr lang="en-US" sz="2300" dirty="0"/>
              <a:t>Feb. 9, 2011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 1 – Positive Incentive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924800" cy="4114800"/>
          </a:xfrm>
        </p:spPr>
        <p:txBody>
          <a:bodyPr/>
          <a:lstStyle/>
          <a:p>
            <a:r>
              <a:rPr lang="en-US" sz="2800" dirty="0" smtClean="0"/>
              <a:t>Same 3 job positions</a:t>
            </a:r>
          </a:p>
          <a:p>
            <a:pPr lvl="1"/>
            <a:r>
              <a:rPr lang="en-US" sz="2400" dirty="0" smtClean="0"/>
              <a:t>Same number of applicants (16) per position &amp; base pay</a:t>
            </a:r>
          </a:p>
          <a:p>
            <a:pPr lvl="1"/>
            <a:r>
              <a:rPr lang="en-US" sz="2400" dirty="0" smtClean="0"/>
              <a:t>Rated application fit on same scale of 1 to 5</a:t>
            </a:r>
          </a:p>
          <a:p>
            <a:pPr lvl="1"/>
            <a:r>
              <a:rPr lang="en-US" sz="2400" dirty="0" smtClean="0"/>
              <a:t>Compare to Gold Standard rating</a:t>
            </a:r>
          </a:p>
          <a:p>
            <a:pPr lvl="2"/>
            <a:r>
              <a:rPr lang="en-US" dirty="0" smtClean="0"/>
              <a:t>If same rating as GS, double money for that HIT ( 1-in-5 chance if random)</a:t>
            </a:r>
          </a:p>
          <a:p>
            <a:pPr lvl="2"/>
            <a:r>
              <a:rPr lang="en-US" dirty="0" smtClean="0"/>
              <a:t>If no match, still get standard pay for that HIT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 2 – Negative Incentive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924800" cy="4114800"/>
          </a:xfrm>
        </p:spPr>
        <p:txBody>
          <a:bodyPr/>
          <a:lstStyle/>
          <a:p>
            <a:r>
              <a:rPr lang="en-US" sz="2800" dirty="0" smtClean="0"/>
              <a:t>Same 3 job positions</a:t>
            </a:r>
          </a:p>
          <a:p>
            <a:pPr lvl="1"/>
            <a:r>
              <a:rPr lang="en-US" sz="2400" dirty="0" smtClean="0"/>
              <a:t>Again, same no of applicants per position &amp; base pay</a:t>
            </a:r>
          </a:p>
          <a:p>
            <a:pPr lvl="1"/>
            <a:r>
              <a:rPr lang="en-US" sz="2400" dirty="0" smtClean="0"/>
              <a:t>Rated application fit on same scale of 1 to 5</a:t>
            </a:r>
          </a:p>
          <a:p>
            <a:pPr lvl="1"/>
            <a:r>
              <a:rPr lang="en-US" sz="2400" dirty="0" smtClean="0"/>
              <a:t>Compare to Gold Standard rating</a:t>
            </a:r>
          </a:p>
          <a:p>
            <a:pPr lvl="2"/>
            <a:r>
              <a:rPr lang="en-US" dirty="0" smtClean="0"/>
              <a:t>No positive incentive - if same rating as our GS, get standard pay for that HIT, BUT…</a:t>
            </a:r>
          </a:p>
          <a:p>
            <a:pPr lvl="2"/>
            <a:r>
              <a:rPr lang="en-US" dirty="0" smtClean="0"/>
              <a:t>If more than 50% of ratings don’t match, </a:t>
            </a:r>
            <a:r>
              <a:rPr lang="en-US" dirty="0" err="1" smtClean="0"/>
              <a:t>Turkers</a:t>
            </a:r>
            <a:r>
              <a:rPr lang="en-US" dirty="0" smtClean="0"/>
              <a:t> paid only 0.03 per HIT for all incorrect answers!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 3 – Pos/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Incentives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924800" cy="4114800"/>
          </a:xfrm>
        </p:spPr>
        <p:txBody>
          <a:bodyPr/>
          <a:lstStyle/>
          <a:p>
            <a:r>
              <a:rPr lang="en-US" sz="2800" dirty="0" smtClean="0"/>
              <a:t>Same 3 job positions</a:t>
            </a:r>
          </a:p>
          <a:p>
            <a:pPr lvl="1"/>
            <a:r>
              <a:rPr lang="en-US" sz="2400" dirty="0" smtClean="0"/>
              <a:t>Again, same no of applicants per position &amp; base pay</a:t>
            </a:r>
          </a:p>
          <a:p>
            <a:pPr lvl="1"/>
            <a:r>
              <a:rPr lang="en-US" sz="2400" dirty="0" smtClean="0"/>
              <a:t>Rated application fit on same scale of 1 to 5</a:t>
            </a:r>
          </a:p>
          <a:p>
            <a:pPr lvl="1"/>
            <a:r>
              <a:rPr lang="en-US" sz="2400" dirty="0" smtClean="0"/>
              <a:t>Compare to Gold Standard rating</a:t>
            </a:r>
          </a:p>
          <a:p>
            <a:pPr lvl="2"/>
            <a:r>
              <a:rPr lang="en-US" dirty="0" smtClean="0"/>
              <a:t>If same rating as our GS, double money for that HIT</a:t>
            </a:r>
          </a:p>
          <a:p>
            <a:pPr lvl="2"/>
            <a:r>
              <a:rPr lang="en-US" dirty="0" smtClean="0"/>
              <a:t>If not, still get standard pay for that HIT, BUT…</a:t>
            </a:r>
          </a:p>
          <a:p>
            <a:pPr lvl="2"/>
            <a:r>
              <a:rPr lang="en-US" dirty="0" smtClean="0"/>
              <a:t>If more than 50% of ratings don’t match, </a:t>
            </a:r>
            <a:r>
              <a:rPr lang="en-US" dirty="0" err="1" smtClean="0"/>
              <a:t>Turkers</a:t>
            </a:r>
            <a:r>
              <a:rPr lang="en-US" dirty="0" smtClean="0"/>
              <a:t> paid only 0.03 per HIT for all incorrect answers!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Experiments 4-6 – Binary Decisions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924800" cy="4114800"/>
          </a:xfrm>
        </p:spPr>
        <p:txBody>
          <a:bodyPr/>
          <a:lstStyle/>
          <a:p>
            <a:r>
              <a:rPr lang="en-US" sz="2800" dirty="0" smtClean="0"/>
              <a:t>Same 3 job positions</a:t>
            </a:r>
          </a:p>
          <a:p>
            <a:pPr lvl="1"/>
            <a:r>
              <a:rPr lang="en-US" sz="2400" dirty="0" smtClean="0"/>
              <a:t>Again, same no of applicants per position &amp; base pay</a:t>
            </a:r>
          </a:p>
          <a:p>
            <a:pPr lvl="1"/>
            <a:r>
              <a:rPr lang="en-US" sz="2400" dirty="0" smtClean="0"/>
              <a:t>Rated fit on a binary scale (Relevant/Non-relevant)</a:t>
            </a:r>
          </a:p>
          <a:p>
            <a:pPr lvl="1"/>
            <a:r>
              <a:rPr lang="en-US" sz="2400" dirty="0" smtClean="0"/>
              <a:t>Compare to Gold Standard rating</a:t>
            </a:r>
          </a:p>
          <a:p>
            <a:pPr lvl="2"/>
            <a:r>
              <a:rPr lang="en-US" dirty="0" smtClean="0"/>
              <a:t>GS rated 4 or 5 = Relevant,  </a:t>
            </a:r>
          </a:p>
          <a:p>
            <a:pPr lvl="2"/>
            <a:r>
              <a:rPr lang="en-US" dirty="0" smtClean="0"/>
              <a:t>GS rated 1-3 = Not Relevant</a:t>
            </a:r>
          </a:p>
          <a:p>
            <a:r>
              <a:rPr lang="en-US" dirty="0" smtClean="0"/>
              <a:t>Same incentive models apply as in Exp 1-3</a:t>
            </a:r>
          </a:p>
          <a:p>
            <a:pPr lvl="1"/>
            <a:r>
              <a:rPr lang="en-US" sz="2400" dirty="0" smtClean="0"/>
              <a:t>Baseline, no incentive          - Exp 5, </a:t>
            </a:r>
            <a:r>
              <a:rPr lang="en-US" sz="2400" dirty="0" err="1" smtClean="0"/>
              <a:t>neg</a:t>
            </a:r>
            <a:r>
              <a:rPr lang="en-US" sz="2400" dirty="0" smtClean="0"/>
              <a:t> incentive</a:t>
            </a:r>
          </a:p>
          <a:p>
            <a:pPr lvl="1"/>
            <a:r>
              <a:rPr lang="en-US" sz="2400" dirty="0" smtClean="0"/>
              <a:t>Exp 4, pos incentive	       - Exp 6, pos/</a:t>
            </a:r>
            <a:r>
              <a:rPr lang="en-US" sz="2400" dirty="0" err="1" smtClean="0"/>
              <a:t>neg</a:t>
            </a:r>
            <a:r>
              <a:rPr lang="en-US" sz="2400" dirty="0" smtClean="0"/>
              <a:t> incentive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1722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Results 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1619250"/>
            <a:ext cx="27813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524000"/>
            <a:ext cx="67722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1090136"/>
            <a:ext cx="2895600" cy="36933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Pos Incentive skewed right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145268"/>
            <a:ext cx="2895600" cy="369332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Incentive has largest </a:t>
            </a:r>
            <a:r>
              <a:rPr lang="en-US" dirty="0" smtClean="0">
                <a:latin typeface="Symbol" pitchFamily="18" charset="2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1611868"/>
            <a:ext cx="2895600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Neg</a:t>
            </a:r>
            <a:r>
              <a:rPr lang="en-US" dirty="0" smtClean="0"/>
              <a:t> Incentive has smallest </a:t>
            </a:r>
            <a:r>
              <a:rPr lang="en-US" dirty="0" smtClean="0">
                <a:latin typeface="Symbol" pitchFamily="18" charset="2"/>
              </a:rPr>
              <a:t>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1722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Ratings 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68972"/>
            <a:ext cx="6438900" cy="414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Percent Match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3" y="1404938"/>
            <a:ext cx="62388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2933700" y="4076700"/>
            <a:ext cx="2362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581400" y="5181600"/>
            <a:ext cx="26923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Attention to Detail Checks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 Taken Per HIT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5105400" y="4495800"/>
            <a:ext cx="137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Binary Decisions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524000"/>
          <a:ext cx="3733800" cy="3122295"/>
        </p:xfrm>
        <a:graphic>
          <a:graphicData uri="http://schemas.openxmlformats.org/drawingml/2006/table">
            <a:tbl>
              <a:tblPr/>
              <a:tblGrid>
                <a:gridCol w="848590"/>
                <a:gridCol w="644930"/>
                <a:gridCol w="746760"/>
                <a:gridCol w="746760"/>
                <a:gridCol w="746760"/>
              </a:tblGrid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0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Baseline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0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24400" y="1524002"/>
          <a:ext cx="3810001" cy="3124198"/>
        </p:xfrm>
        <a:graphic>
          <a:graphicData uri="http://schemas.openxmlformats.org/drawingml/2006/table">
            <a:tbl>
              <a:tblPr/>
              <a:tblGrid>
                <a:gridCol w="891702"/>
                <a:gridCol w="660520"/>
                <a:gridCol w="752593"/>
                <a:gridCol w="752593"/>
                <a:gridCol w="752593"/>
              </a:tblGrid>
              <a:tr h="2840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01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01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pos/neg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Overview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Background &amp; motivation</a:t>
            </a:r>
          </a:p>
          <a:p>
            <a:r>
              <a:rPr lang="en-US" sz="2800" dirty="0" smtClean="0"/>
              <a:t>Experimental design</a:t>
            </a:r>
          </a:p>
          <a:p>
            <a:r>
              <a:rPr lang="en-US" sz="2800" dirty="0" smtClean="0"/>
              <a:t>Results</a:t>
            </a:r>
          </a:p>
          <a:p>
            <a:r>
              <a:rPr lang="en-US" sz="2800" dirty="0" smtClean="0"/>
              <a:t>Conclusions &amp; Feedback</a:t>
            </a:r>
          </a:p>
          <a:p>
            <a:r>
              <a:rPr lang="en-US" sz="2800" dirty="0" smtClean="0"/>
              <a:t>Future extensions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983" y="2286000"/>
            <a:ext cx="3584417" cy="28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Binary Overall Results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2199" y="1676404"/>
          <a:ext cx="4267200" cy="3070859"/>
        </p:xfrm>
        <a:graphic>
          <a:graphicData uri="http://schemas.openxmlformats.org/drawingml/2006/table">
            <a:tbl>
              <a:tblPr/>
              <a:tblGrid>
                <a:gridCol w="1164255"/>
                <a:gridCol w="1107081"/>
                <a:gridCol w="997932"/>
                <a:gridCol w="997932"/>
              </a:tblGrid>
              <a:tr h="594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Precision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Recall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F-score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94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Baseline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0.67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0.74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0.54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0.68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0.60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Pos/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Neg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91400" cy="4114800"/>
          </a:xfrm>
        </p:spPr>
        <p:txBody>
          <a:bodyPr/>
          <a:lstStyle/>
          <a:p>
            <a:r>
              <a:rPr lang="en-US" dirty="0" smtClean="0"/>
              <a:t>Incentives play a role in </a:t>
            </a:r>
            <a:r>
              <a:rPr lang="en-US" dirty="0" err="1" smtClean="0"/>
              <a:t>crowdsourcing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/>
              <a:t>More time taken</a:t>
            </a:r>
          </a:p>
          <a:p>
            <a:pPr lvl="1"/>
            <a:r>
              <a:rPr lang="en-US" dirty="0" smtClean="0"/>
              <a:t>More correct answers</a:t>
            </a:r>
          </a:p>
          <a:p>
            <a:pPr lvl="1"/>
            <a:r>
              <a:rPr lang="en-US" dirty="0" smtClean="0"/>
              <a:t>Answer </a:t>
            </a:r>
            <a:r>
              <a:rPr lang="en-US" dirty="0" err="1" smtClean="0"/>
              <a:t>skewness</a:t>
            </a:r>
            <a:endParaRPr lang="en-US" dirty="0" smtClean="0"/>
          </a:p>
          <a:p>
            <a:r>
              <a:rPr lang="en-US" dirty="0" smtClean="0"/>
              <a:t>Better for recall-oriented tasks than precision-oriented tasks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391400" cy="3733800"/>
          </a:xfrm>
        </p:spPr>
        <p:txBody>
          <a:bodyPr/>
          <a:lstStyle/>
          <a:p>
            <a:r>
              <a:rPr lang="en-US" dirty="0" err="1" smtClean="0"/>
              <a:t>Anonymizing</a:t>
            </a:r>
            <a:r>
              <a:rPr lang="en-US" dirty="0" smtClean="0"/>
              <a:t> the dataset takes time</a:t>
            </a:r>
          </a:p>
          <a:p>
            <a:r>
              <a:rPr lang="en-US" dirty="0" smtClean="0"/>
              <a:t>How long can “fear of the oracle” exist?</a:t>
            </a:r>
          </a:p>
          <a:p>
            <a:r>
              <a:rPr lang="en-US" dirty="0" smtClean="0"/>
              <a:t>Can we get reasonably good results with few participants?</a:t>
            </a:r>
          </a:p>
          <a:p>
            <a:r>
              <a:rPr lang="en-US" dirty="0" smtClean="0"/>
              <a:t>Are cultural and group preferences may differ from those of HR screeners?</a:t>
            </a:r>
          </a:p>
          <a:p>
            <a:pPr lvl="1"/>
            <a:r>
              <a:rPr lang="en-US" dirty="0" smtClean="0"/>
              <a:t>Can more training help offset this?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Afterthoughts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lot of work for the pay”</a:t>
            </a:r>
          </a:p>
          <a:p>
            <a:r>
              <a:rPr lang="en-US" dirty="0" smtClean="0"/>
              <a:t>“A lot of scrolling involved, which got tiring”</a:t>
            </a:r>
          </a:p>
          <a:p>
            <a:r>
              <a:rPr lang="en-US" dirty="0" smtClean="0"/>
              <a:t>“Task had a clear purpose”</a:t>
            </a:r>
          </a:p>
          <a:p>
            <a:r>
              <a:rPr lang="en-US" dirty="0" smtClean="0"/>
              <a:t>“Wished for faster feedback on [incentive matching]”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Participant Feedback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620000" cy="4114800"/>
          </a:xfrm>
        </p:spPr>
        <p:txBody>
          <a:bodyPr/>
          <a:lstStyle/>
          <a:p>
            <a:r>
              <a:rPr lang="en-US" dirty="0" smtClean="0"/>
              <a:t>Examine </a:t>
            </a:r>
            <a:r>
              <a:rPr lang="en-US" dirty="0" err="1" smtClean="0"/>
              <a:t>pairwise</a:t>
            </a:r>
            <a:r>
              <a:rPr lang="en-US" dirty="0" smtClean="0"/>
              <a:t> preference models</a:t>
            </a:r>
          </a:p>
          <a:p>
            <a:r>
              <a:rPr lang="en-US" dirty="0" smtClean="0"/>
              <a:t>Expand on incentive models</a:t>
            </a:r>
          </a:p>
          <a:p>
            <a:r>
              <a:rPr lang="en-US" dirty="0" smtClean="0"/>
              <a:t>Limit noisy data </a:t>
            </a:r>
          </a:p>
          <a:p>
            <a:r>
              <a:rPr lang="en-US" dirty="0" smtClean="0"/>
              <a:t>Compare with machine learning methods</a:t>
            </a:r>
          </a:p>
          <a:p>
            <a:r>
              <a:rPr lang="en-US" dirty="0" smtClean="0"/>
              <a:t>Examine incentive models in GWAP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Next Steps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you.  Any questions?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862387" cy="385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Background &amp;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391400" cy="4114800"/>
          </a:xfrm>
        </p:spPr>
        <p:txBody>
          <a:bodyPr/>
          <a:lstStyle/>
          <a:p>
            <a:r>
              <a:rPr lang="en-US" sz="2800" dirty="0" smtClean="0"/>
              <a:t>Technology gains not universal</a:t>
            </a:r>
          </a:p>
          <a:p>
            <a:pPr lvl="1"/>
            <a:r>
              <a:rPr lang="en-US" sz="2400" dirty="0" smtClean="0"/>
              <a:t>Repetitive subjective tasks difficult to automate</a:t>
            </a:r>
          </a:p>
          <a:p>
            <a:r>
              <a:rPr lang="en-US" sz="2800" dirty="0" smtClean="0"/>
              <a:t>Example:  HR resume screening</a:t>
            </a:r>
          </a:p>
          <a:p>
            <a:pPr lvl="1"/>
            <a:r>
              <a:rPr lang="en-US" sz="2400" dirty="0" smtClean="0"/>
              <a:t>Large number of submissions</a:t>
            </a:r>
          </a:p>
          <a:p>
            <a:pPr lvl="1"/>
            <a:r>
              <a:rPr lang="en-US" sz="2400" dirty="0" smtClean="0"/>
              <a:t>Recall important, but precision</a:t>
            </a:r>
          </a:p>
          <a:p>
            <a:pPr lvl="1">
              <a:buNone/>
            </a:pPr>
            <a:r>
              <a:rPr lang="en-US" sz="2400" dirty="0" smtClean="0"/>
              <a:t>     important too</a:t>
            </a:r>
          </a:p>
          <a:p>
            <a:pPr lvl="1"/>
            <a:r>
              <a:rPr lang="en-US" sz="2400" dirty="0" smtClean="0"/>
              <a:t>Semantic advances help, </a:t>
            </a:r>
          </a:p>
          <a:p>
            <a:pPr lvl="1">
              <a:buNone/>
            </a:pPr>
            <a:r>
              <a:rPr lang="en-US" sz="2400" dirty="0" smtClean="0"/>
              <a:t>     but not the total solution</a:t>
            </a:r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Needles in Haystacks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Objective</a:t>
            </a:r>
            <a:r>
              <a:rPr lang="en-US" sz="2800" dirty="0" smtClean="0"/>
              <a:t> – reduce a pile of 100s of resumes to a list of those deserving further consideration</a:t>
            </a:r>
          </a:p>
          <a:p>
            <a:pPr lvl="1"/>
            <a:r>
              <a:rPr lang="en-US" sz="2400" dirty="0" smtClean="0"/>
              <a:t>Cost</a:t>
            </a:r>
          </a:p>
          <a:p>
            <a:pPr lvl="1"/>
            <a:r>
              <a:rPr lang="en-US" sz="2400" dirty="0" smtClean="0"/>
              <a:t>Time</a:t>
            </a:r>
          </a:p>
          <a:p>
            <a:pPr lvl="1"/>
            <a:r>
              <a:rPr lang="en-US" sz="2400" dirty="0" smtClean="0"/>
              <a:t>Correctness</a:t>
            </a:r>
          </a:p>
          <a:p>
            <a:r>
              <a:rPr lang="en-US" sz="2800" dirty="0" smtClean="0"/>
              <a:t>Good use of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crowdsourcing</a:t>
            </a:r>
            <a:r>
              <a:rPr lang="en-US" sz="2800" dirty="0" smtClean="0"/>
              <a:t>?</a:t>
            </a:r>
          </a:p>
          <a:p>
            <a:pPr lvl="1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3581400" cy="237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 high-recall event, such as resume screening, be </a:t>
            </a:r>
            <a:r>
              <a:rPr lang="en-US" dirty="0" err="1" smtClean="0"/>
              <a:t>crowdsourced</a:t>
            </a:r>
            <a:r>
              <a:rPr lang="en-US" dirty="0" smtClean="0"/>
              <a:t> effectively?</a:t>
            </a:r>
          </a:p>
          <a:p>
            <a:r>
              <a:rPr lang="en-US" dirty="0" smtClean="0"/>
              <a:t>What role do positive and negative incentives play in accuracy of ratings?</a:t>
            </a:r>
          </a:p>
          <a:p>
            <a:r>
              <a:rPr lang="en-US" dirty="0" smtClean="0"/>
              <a:t>Do workers take more time to complete HITs when accuracy is being evaluated?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"/>
            <a:ext cx="2057400" cy="17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52401"/>
            <a:ext cx="2285999" cy="192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4582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Underlying Questions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Experimental Design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collections of HITs (Human Intelligence Tasks) on Amazon Mechanical Turk</a:t>
            </a:r>
          </a:p>
          <a:p>
            <a:pPr lvl="1"/>
            <a:r>
              <a:rPr lang="en-US" dirty="0" smtClean="0"/>
              <a:t>Initial screen for English comprehension</a:t>
            </a:r>
          </a:p>
          <a:p>
            <a:pPr lvl="1"/>
            <a:r>
              <a:rPr lang="en-US" dirty="0" smtClean="0"/>
              <a:t>Screen participants for  attention to detail on the job description (free text entry)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Attention to Detail Screening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76690"/>
            <a:ext cx="7310438" cy="39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Baseline – No Incentive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5105400" cy="4114800"/>
          </a:xfrm>
        </p:spPr>
        <p:txBody>
          <a:bodyPr/>
          <a:lstStyle/>
          <a:p>
            <a:r>
              <a:rPr lang="en-US" sz="2800" dirty="0" smtClean="0"/>
              <a:t>Start with 3 job positions</a:t>
            </a:r>
          </a:p>
          <a:p>
            <a:pPr lvl="1"/>
            <a:r>
              <a:rPr lang="en-US" sz="2400" dirty="0" smtClean="0"/>
              <a:t>Each position with 16 applicants</a:t>
            </a:r>
          </a:p>
          <a:p>
            <a:pPr lvl="1"/>
            <a:r>
              <a:rPr lang="en-US" sz="2400" dirty="0" smtClean="0"/>
              <a:t>Pay is $0.06 per HIT</a:t>
            </a:r>
          </a:p>
          <a:p>
            <a:pPr lvl="1"/>
            <a:r>
              <a:rPr lang="en-US" sz="2400" dirty="0" smtClean="0"/>
              <a:t>Rate resume-job application fit on scale of 1 (bad match) to 5 (excellent match)</a:t>
            </a:r>
          </a:p>
          <a:p>
            <a:pPr lvl="1"/>
            <a:r>
              <a:rPr lang="en-US" sz="2400" dirty="0" smtClean="0"/>
              <a:t>Compare to Gold Standard rating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057400"/>
            <a:ext cx="263652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80975"/>
            <a:ext cx="9177338" cy="64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 (1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Iowa</Template>
  <TotalTime>895</TotalTime>
  <Words>787</Words>
  <Application>Microsoft Office PowerPoint</Application>
  <PresentationFormat>On-screen Show (4:3)</PresentationFormat>
  <Paragraphs>206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white (1)</vt:lpstr>
      <vt:lpstr>You’re Hired!   An Examination of Crowdsourcing Incentive Models in Human Resource Tasks</vt:lpstr>
      <vt:lpstr>Overview</vt:lpstr>
      <vt:lpstr>Background &amp; Motivation</vt:lpstr>
      <vt:lpstr>Needles in Haystacks</vt:lpstr>
      <vt:lpstr>Underlying Questions</vt:lpstr>
      <vt:lpstr>Experimental Design</vt:lpstr>
      <vt:lpstr>Attention to Detail Screening</vt:lpstr>
      <vt:lpstr>Baseline – No Incentive</vt:lpstr>
      <vt:lpstr>Slide 9</vt:lpstr>
      <vt:lpstr>Experiment 1 – Positive Incentive</vt:lpstr>
      <vt:lpstr>Experiment 2 – Negative Incentive</vt:lpstr>
      <vt:lpstr>Experiment 3 – Pos/Neg Incentives</vt:lpstr>
      <vt:lpstr>Experiments 4-6 – Binary Decisions</vt:lpstr>
      <vt:lpstr>Slide 14</vt:lpstr>
      <vt:lpstr>Results  </vt:lpstr>
      <vt:lpstr>Ratings  </vt:lpstr>
      <vt:lpstr>Percent Match</vt:lpstr>
      <vt:lpstr>Time Taken Per HIT</vt:lpstr>
      <vt:lpstr>Binary Decisions</vt:lpstr>
      <vt:lpstr>Binary Overall Results</vt:lpstr>
      <vt:lpstr>Conclusions</vt:lpstr>
      <vt:lpstr>Afterthoughts</vt:lpstr>
      <vt:lpstr>Participant Feedback</vt:lpstr>
      <vt:lpstr>Next Steps</vt:lpstr>
      <vt:lpstr>Thank you.  Any 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Hired!  An Examination of Crowdsourcing Incentive Models in Human Resource Tasks</dc:title>
  <dc:creator>Christopher Harris</dc:creator>
  <cp:lastModifiedBy>Christopher Harris</cp:lastModifiedBy>
  <cp:revision>14</cp:revision>
  <dcterms:created xsi:type="dcterms:W3CDTF">2011-02-07T05:11:03Z</dcterms:created>
  <dcterms:modified xsi:type="dcterms:W3CDTF">2011-02-09T02:30:34Z</dcterms:modified>
</cp:coreProperties>
</file>